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88" r:id="rId3"/>
    <p:sldId id="289" r:id="rId4"/>
    <p:sldId id="292" r:id="rId5"/>
    <p:sldId id="290" r:id="rId6"/>
    <p:sldId id="291" r:id="rId7"/>
    <p:sldId id="282" r:id="rId8"/>
    <p:sldId id="283" r:id="rId9"/>
    <p:sldId id="284" r:id="rId10"/>
    <p:sldId id="285" r:id="rId11"/>
    <p:sldId id="286" r:id="rId12"/>
    <p:sldId id="287" r:id="rId13"/>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81" r:id="rId27"/>
    <p:sldId id="270" r:id="rId28"/>
    <p:sldId id="271" r:id="rId29"/>
  </p:sldIdLst>
  <p:sldSz cx="9144000" cy="6858000" type="screen4x3"/>
  <p:notesSz cx="6858000" cy="9144000"/>
  <p:defaultTextStyle>
    <a:defPPr>
      <a:defRPr lang="hi-IN"/>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EA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970"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endParaRPr lang="hi-IN"/>
          </a:p>
        </p:txBody>
      </p:sp>
      <p:sp>
        <p:nvSpPr>
          <p:cNvPr id="5" name="Footer Placeholder 4"/>
          <p:cNvSpPr>
            <a:spLocks noGrp="1"/>
          </p:cNvSpPr>
          <p:nvPr>
            <p:ph type="ftr" sz="quarter" idx="11"/>
          </p:nvPr>
        </p:nvSpPr>
        <p:spPr/>
        <p:txBody>
          <a:bodyPr/>
          <a:lstStyle>
            <a:lvl1pPr>
              <a:defRPr/>
            </a:lvl1pPr>
          </a:lstStyle>
          <a:p>
            <a:pPr>
              <a:defRPr/>
            </a:pPr>
            <a:endParaRPr lang="hi-IN"/>
          </a:p>
        </p:txBody>
      </p:sp>
      <p:sp>
        <p:nvSpPr>
          <p:cNvPr id="6" name="Slide Number Placeholder 5"/>
          <p:cNvSpPr>
            <a:spLocks noGrp="1"/>
          </p:cNvSpPr>
          <p:nvPr>
            <p:ph type="sldNum" sz="quarter" idx="12"/>
          </p:nvPr>
        </p:nvSpPr>
        <p:spPr/>
        <p:txBody>
          <a:bodyPr/>
          <a:lstStyle>
            <a:lvl1pPr>
              <a:defRPr/>
            </a:lvl1pPr>
          </a:lstStyle>
          <a:p>
            <a:pPr>
              <a:defRPr/>
            </a:pPr>
            <a:fld id="{0CD051B4-FE6E-4988-8CF9-E5686E978396}" type="slidenum">
              <a:rPr lang="en-US"/>
              <a:pPr>
                <a:defRPr/>
              </a:pPr>
              <a:t>‹#›</a:t>
            </a:fld>
            <a:endParaRPr lang="hi-IN"/>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endParaRPr lang="hi-IN"/>
          </a:p>
        </p:txBody>
      </p:sp>
      <p:sp>
        <p:nvSpPr>
          <p:cNvPr id="5" name="Footer Placeholder 4"/>
          <p:cNvSpPr>
            <a:spLocks noGrp="1"/>
          </p:cNvSpPr>
          <p:nvPr>
            <p:ph type="ftr" sz="quarter" idx="11"/>
          </p:nvPr>
        </p:nvSpPr>
        <p:spPr/>
        <p:txBody>
          <a:bodyPr/>
          <a:lstStyle>
            <a:lvl1pPr>
              <a:defRPr/>
            </a:lvl1pPr>
          </a:lstStyle>
          <a:p>
            <a:pPr>
              <a:defRPr/>
            </a:pPr>
            <a:endParaRPr lang="hi-IN"/>
          </a:p>
        </p:txBody>
      </p:sp>
      <p:sp>
        <p:nvSpPr>
          <p:cNvPr id="6" name="Slide Number Placeholder 5"/>
          <p:cNvSpPr>
            <a:spLocks noGrp="1"/>
          </p:cNvSpPr>
          <p:nvPr>
            <p:ph type="sldNum" sz="quarter" idx="12"/>
          </p:nvPr>
        </p:nvSpPr>
        <p:spPr/>
        <p:txBody>
          <a:bodyPr/>
          <a:lstStyle>
            <a:lvl1pPr>
              <a:defRPr/>
            </a:lvl1pPr>
          </a:lstStyle>
          <a:p>
            <a:pPr>
              <a:defRPr/>
            </a:pPr>
            <a:fld id="{DE2FBDAF-B0BA-4D4E-A65F-507B54599641}" type="slidenum">
              <a:rPr lang="en-US"/>
              <a:pPr>
                <a:defRPr/>
              </a:pPr>
              <a:t>‹#›</a:t>
            </a:fld>
            <a:endParaRPr lang="hi-IN"/>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endParaRPr lang="hi-IN"/>
          </a:p>
        </p:txBody>
      </p:sp>
      <p:sp>
        <p:nvSpPr>
          <p:cNvPr id="5" name="Footer Placeholder 4"/>
          <p:cNvSpPr>
            <a:spLocks noGrp="1"/>
          </p:cNvSpPr>
          <p:nvPr>
            <p:ph type="ftr" sz="quarter" idx="11"/>
          </p:nvPr>
        </p:nvSpPr>
        <p:spPr/>
        <p:txBody>
          <a:bodyPr/>
          <a:lstStyle>
            <a:lvl1pPr>
              <a:defRPr/>
            </a:lvl1pPr>
          </a:lstStyle>
          <a:p>
            <a:pPr>
              <a:defRPr/>
            </a:pPr>
            <a:endParaRPr lang="hi-IN"/>
          </a:p>
        </p:txBody>
      </p:sp>
      <p:sp>
        <p:nvSpPr>
          <p:cNvPr id="6" name="Slide Number Placeholder 5"/>
          <p:cNvSpPr>
            <a:spLocks noGrp="1"/>
          </p:cNvSpPr>
          <p:nvPr>
            <p:ph type="sldNum" sz="quarter" idx="12"/>
          </p:nvPr>
        </p:nvSpPr>
        <p:spPr/>
        <p:txBody>
          <a:bodyPr/>
          <a:lstStyle>
            <a:lvl1pPr>
              <a:defRPr/>
            </a:lvl1pPr>
          </a:lstStyle>
          <a:p>
            <a:pPr>
              <a:defRPr/>
            </a:pPr>
            <a:fld id="{58973578-6ECF-422F-9DFE-1022F1AE9A3B}" type="slidenum">
              <a:rPr lang="en-US"/>
              <a:pPr>
                <a:defRPr/>
              </a:pPr>
              <a:t>‹#›</a:t>
            </a:fld>
            <a:endParaRPr lang="hi-IN"/>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endParaRPr lang="hi-IN"/>
          </a:p>
        </p:txBody>
      </p:sp>
      <p:sp>
        <p:nvSpPr>
          <p:cNvPr id="5" name="Footer Placeholder 4"/>
          <p:cNvSpPr>
            <a:spLocks noGrp="1"/>
          </p:cNvSpPr>
          <p:nvPr>
            <p:ph type="ftr" sz="quarter" idx="11"/>
          </p:nvPr>
        </p:nvSpPr>
        <p:spPr/>
        <p:txBody>
          <a:bodyPr/>
          <a:lstStyle>
            <a:lvl1pPr>
              <a:defRPr/>
            </a:lvl1pPr>
          </a:lstStyle>
          <a:p>
            <a:pPr>
              <a:defRPr/>
            </a:pPr>
            <a:endParaRPr lang="hi-IN"/>
          </a:p>
        </p:txBody>
      </p:sp>
      <p:sp>
        <p:nvSpPr>
          <p:cNvPr id="6" name="Slide Number Placeholder 5"/>
          <p:cNvSpPr>
            <a:spLocks noGrp="1"/>
          </p:cNvSpPr>
          <p:nvPr>
            <p:ph type="sldNum" sz="quarter" idx="12"/>
          </p:nvPr>
        </p:nvSpPr>
        <p:spPr/>
        <p:txBody>
          <a:bodyPr/>
          <a:lstStyle>
            <a:lvl1pPr>
              <a:defRPr/>
            </a:lvl1pPr>
          </a:lstStyle>
          <a:p>
            <a:pPr>
              <a:defRPr/>
            </a:pPr>
            <a:fld id="{615B170B-90C5-4A3F-B8FA-E5CA1B482DCA}" type="slidenum">
              <a:rPr lang="en-US"/>
              <a:pPr>
                <a:defRPr/>
              </a:pPr>
              <a:t>‹#›</a:t>
            </a:fld>
            <a:endParaRPr lang="hi-IN"/>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hi-IN"/>
          </a:p>
        </p:txBody>
      </p:sp>
      <p:sp>
        <p:nvSpPr>
          <p:cNvPr id="5" name="Footer Placeholder 4"/>
          <p:cNvSpPr>
            <a:spLocks noGrp="1"/>
          </p:cNvSpPr>
          <p:nvPr>
            <p:ph type="ftr" sz="quarter" idx="11"/>
          </p:nvPr>
        </p:nvSpPr>
        <p:spPr/>
        <p:txBody>
          <a:bodyPr/>
          <a:lstStyle>
            <a:lvl1pPr>
              <a:defRPr/>
            </a:lvl1pPr>
          </a:lstStyle>
          <a:p>
            <a:pPr>
              <a:defRPr/>
            </a:pPr>
            <a:endParaRPr lang="hi-IN"/>
          </a:p>
        </p:txBody>
      </p:sp>
      <p:sp>
        <p:nvSpPr>
          <p:cNvPr id="6" name="Slide Number Placeholder 5"/>
          <p:cNvSpPr>
            <a:spLocks noGrp="1"/>
          </p:cNvSpPr>
          <p:nvPr>
            <p:ph type="sldNum" sz="quarter" idx="12"/>
          </p:nvPr>
        </p:nvSpPr>
        <p:spPr/>
        <p:txBody>
          <a:bodyPr/>
          <a:lstStyle>
            <a:lvl1pPr>
              <a:defRPr/>
            </a:lvl1pPr>
          </a:lstStyle>
          <a:p>
            <a:pPr>
              <a:defRPr/>
            </a:pPr>
            <a:fld id="{85D96435-869A-401B-BBAE-B364D8A55FBE}" type="slidenum">
              <a:rPr lang="en-US"/>
              <a:pPr>
                <a:defRPr/>
              </a:pPr>
              <a:t>‹#›</a:t>
            </a:fld>
            <a:endParaRPr lang="hi-IN"/>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3"/>
          <p:cNvSpPr>
            <a:spLocks noGrp="1"/>
          </p:cNvSpPr>
          <p:nvPr>
            <p:ph type="dt" sz="half" idx="10"/>
          </p:nvPr>
        </p:nvSpPr>
        <p:spPr/>
        <p:txBody>
          <a:bodyPr/>
          <a:lstStyle>
            <a:lvl1pPr>
              <a:defRPr/>
            </a:lvl1pPr>
          </a:lstStyle>
          <a:p>
            <a:pPr>
              <a:defRPr/>
            </a:pPr>
            <a:endParaRPr lang="hi-IN"/>
          </a:p>
        </p:txBody>
      </p:sp>
      <p:sp>
        <p:nvSpPr>
          <p:cNvPr id="6" name="Footer Placeholder 4"/>
          <p:cNvSpPr>
            <a:spLocks noGrp="1"/>
          </p:cNvSpPr>
          <p:nvPr>
            <p:ph type="ftr" sz="quarter" idx="11"/>
          </p:nvPr>
        </p:nvSpPr>
        <p:spPr/>
        <p:txBody>
          <a:bodyPr/>
          <a:lstStyle>
            <a:lvl1pPr>
              <a:defRPr/>
            </a:lvl1pPr>
          </a:lstStyle>
          <a:p>
            <a:pPr>
              <a:defRPr/>
            </a:pPr>
            <a:endParaRPr lang="hi-IN"/>
          </a:p>
        </p:txBody>
      </p:sp>
      <p:sp>
        <p:nvSpPr>
          <p:cNvPr id="7" name="Slide Number Placeholder 5"/>
          <p:cNvSpPr>
            <a:spLocks noGrp="1"/>
          </p:cNvSpPr>
          <p:nvPr>
            <p:ph type="sldNum" sz="quarter" idx="12"/>
          </p:nvPr>
        </p:nvSpPr>
        <p:spPr/>
        <p:txBody>
          <a:bodyPr/>
          <a:lstStyle>
            <a:lvl1pPr>
              <a:defRPr/>
            </a:lvl1pPr>
          </a:lstStyle>
          <a:p>
            <a:pPr>
              <a:defRPr/>
            </a:pPr>
            <a:fld id="{90BCCBDB-B514-491E-A192-A9BD9F288665}" type="slidenum">
              <a:rPr lang="en-US"/>
              <a:pPr>
                <a:defRPr/>
              </a:pPr>
              <a:t>‹#›</a:t>
            </a:fld>
            <a:endParaRPr lang="hi-IN"/>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3"/>
          <p:cNvSpPr>
            <a:spLocks noGrp="1"/>
          </p:cNvSpPr>
          <p:nvPr>
            <p:ph type="dt" sz="half" idx="10"/>
          </p:nvPr>
        </p:nvSpPr>
        <p:spPr/>
        <p:txBody>
          <a:bodyPr/>
          <a:lstStyle>
            <a:lvl1pPr>
              <a:defRPr/>
            </a:lvl1pPr>
          </a:lstStyle>
          <a:p>
            <a:pPr>
              <a:defRPr/>
            </a:pPr>
            <a:endParaRPr lang="hi-IN"/>
          </a:p>
        </p:txBody>
      </p:sp>
      <p:sp>
        <p:nvSpPr>
          <p:cNvPr id="8" name="Footer Placeholder 4"/>
          <p:cNvSpPr>
            <a:spLocks noGrp="1"/>
          </p:cNvSpPr>
          <p:nvPr>
            <p:ph type="ftr" sz="quarter" idx="11"/>
          </p:nvPr>
        </p:nvSpPr>
        <p:spPr/>
        <p:txBody>
          <a:bodyPr/>
          <a:lstStyle>
            <a:lvl1pPr>
              <a:defRPr/>
            </a:lvl1pPr>
          </a:lstStyle>
          <a:p>
            <a:pPr>
              <a:defRPr/>
            </a:pPr>
            <a:endParaRPr lang="hi-IN"/>
          </a:p>
        </p:txBody>
      </p:sp>
      <p:sp>
        <p:nvSpPr>
          <p:cNvPr id="9" name="Slide Number Placeholder 5"/>
          <p:cNvSpPr>
            <a:spLocks noGrp="1"/>
          </p:cNvSpPr>
          <p:nvPr>
            <p:ph type="sldNum" sz="quarter" idx="12"/>
          </p:nvPr>
        </p:nvSpPr>
        <p:spPr/>
        <p:txBody>
          <a:bodyPr/>
          <a:lstStyle>
            <a:lvl1pPr>
              <a:defRPr/>
            </a:lvl1pPr>
          </a:lstStyle>
          <a:p>
            <a:pPr>
              <a:defRPr/>
            </a:pPr>
            <a:fld id="{AA98E4A3-EB6C-4B9C-B4AA-57389414F08C}" type="slidenum">
              <a:rPr lang="en-US"/>
              <a:pPr>
                <a:defRPr/>
              </a:pPr>
              <a:t>‹#›</a:t>
            </a:fld>
            <a:endParaRPr lang="hi-IN"/>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endParaRPr lang="hi-IN"/>
          </a:p>
        </p:txBody>
      </p:sp>
      <p:sp>
        <p:nvSpPr>
          <p:cNvPr id="4" name="Footer Placeholder 4"/>
          <p:cNvSpPr>
            <a:spLocks noGrp="1"/>
          </p:cNvSpPr>
          <p:nvPr>
            <p:ph type="ftr" sz="quarter" idx="11"/>
          </p:nvPr>
        </p:nvSpPr>
        <p:spPr/>
        <p:txBody>
          <a:bodyPr/>
          <a:lstStyle>
            <a:lvl1pPr>
              <a:defRPr/>
            </a:lvl1pPr>
          </a:lstStyle>
          <a:p>
            <a:pPr>
              <a:defRPr/>
            </a:pPr>
            <a:endParaRPr lang="hi-IN"/>
          </a:p>
        </p:txBody>
      </p:sp>
      <p:sp>
        <p:nvSpPr>
          <p:cNvPr id="5" name="Slide Number Placeholder 5"/>
          <p:cNvSpPr>
            <a:spLocks noGrp="1"/>
          </p:cNvSpPr>
          <p:nvPr>
            <p:ph type="sldNum" sz="quarter" idx="12"/>
          </p:nvPr>
        </p:nvSpPr>
        <p:spPr/>
        <p:txBody>
          <a:bodyPr/>
          <a:lstStyle>
            <a:lvl1pPr>
              <a:defRPr/>
            </a:lvl1pPr>
          </a:lstStyle>
          <a:p>
            <a:pPr>
              <a:defRPr/>
            </a:pPr>
            <a:fld id="{9B907822-DCD1-451B-B128-2B365E34E374}" type="slidenum">
              <a:rPr lang="en-US"/>
              <a:pPr>
                <a:defRPr/>
              </a:pPr>
              <a:t>‹#›</a:t>
            </a:fld>
            <a:endParaRPr lang="hi-IN"/>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i-IN"/>
          </a:p>
        </p:txBody>
      </p:sp>
      <p:sp>
        <p:nvSpPr>
          <p:cNvPr id="3" name="Footer Placeholder 4"/>
          <p:cNvSpPr>
            <a:spLocks noGrp="1"/>
          </p:cNvSpPr>
          <p:nvPr>
            <p:ph type="ftr" sz="quarter" idx="11"/>
          </p:nvPr>
        </p:nvSpPr>
        <p:spPr/>
        <p:txBody>
          <a:bodyPr/>
          <a:lstStyle>
            <a:lvl1pPr>
              <a:defRPr/>
            </a:lvl1pPr>
          </a:lstStyle>
          <a:p>
            <a:pPr>
              <a:defRPr/>
            </a:pPr>
            <a:endParaRPr lang="hi-IN"/>
          </a:p>
        </p:txBody>
      </p:sp>
      <p:sp>
        <p:nvSpPr>
          <p:cNvPr id="4" name="Slide Number Placeholder 5"/>
          <p:cNvSpPr>
            <a:spLocks noGrp="1"/>
          </p:cNvSpPr>
          <p:nvPr>
            <p:ph type="sldNum" sz="quarter" idx="12"/>
          </p:nvPr>
        </p:nvSpPr>
        <p:spPr/>
        <p:txBody>
          <a:bodyPr/>
          <a:lstStyle>
            <a:lvl1pPr>
              <a:defRPr/>
            </a:lvl1pPr>
          </a:lstStyle>
          <a:p>
            <a:pPr>
              <a:defRPr/>
            </a:pPr>
            <a:fld id="{F350A015-CEA5-424E-953C-4DD43F68E48A}" type="slidenum">
              <a:rPr lang="en-US"/>
              <a:pPr>
                <a:defRPr/>
              </a:pPr>
              <a:t>‹#›</a:t>
            </a:fld>
            <a:endParaRPr lang="hi-IN"/>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hi-IN"/>
          </a:p>
        </p:txBody>
      </p:sp>
      <p:sp>
        <p:nvSpPr>
          <p:cNvPr id="6" name="Footer Placeholder 4"/>
          <p:cNvSpPr>
            <a:spLocks noGrp="1"/>
          </p:cNvSpPr>
          <p:nvPr>
            <p:ph type="ftr" sz="quarter" idx="11"/>
          </p:nvPr>
        </p:nvSpPr>
        <p:spPr/>
        <p:txBody>
          <a:bodyPr/>
          <a:lstStyle>
            <a:lvl1pPr>
              <a:defRPr/>
            </a:lvl1pPr>
          </a:lstStyle>
          <a:p>
            <a:pPr>
              <a:defRPr/>
            </a:pPr>
            <a:endParaRPr lang="hi-IN"/>
          </a:p>
        </p:txBody>
      </p:sp>
      <p:sp>
        <p:nvSpPr>
          <p:cNvPr id="7" name="Slide Number Placeholder 5"/>
          <p:cNvSpPr>
            <a:spLocks noGrp="1"/>
          </p:cNvSpPr>
          <p:nvPr>
            <p:ph type="sldNum" sz="quarter" idx="12"/>
          </p:nvPr>
        </p:nvSpPr>
        <p:spPr/>
        <p:txBody>
          <a:bodyPr/>
          <a:lstStyle>
            <a:lvl1pPr>
              <a:defRPr/>
            </a:lvl1pPr>
          </a:lstStyle>
          <a:p>
            <a:pPr>
              <a:defRPr/>
            </a:pPr>
            <a:fld id="{1D620FCA-59EF-4CD6-BA6E-21E7C6019CE7}" type="slidenum">
              <a:rPr lang="en-US"/>
              <a:pPr>
                <a:defRPr/>
              </a:pPr>
              <a:t>‹#›</a:t>
            </a:fld>
            <a:endParaRPr lang="hi-IN"/>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hi-IN"/>
          </a:p>
        </p:txBody>
      </p:sp>
      <p:sp>
        <p:nvSpPr>
          <p:cNvPr id="6" name="Footer Placeholder 4"/>
          <p:cNvSpPr>
            <a:spLocks noGrp="1"/>
          </p:cNvSpPr>
          <p:nvPr>
            <p:ph type="ftr" sz="quarter" idx="11"/>
          </p:nvPr>
        </p:nvSpPr>
        <p:spPr/>
        <p:txBody>
          <a:bodyPr/>
          <a:lstStyle>
            <a:lvl1pPr>
              <a:defRPr/>
            </a:lvl1pPr>
          </a:lstStyle>
          <a:p>
            <a:pPr>
              <a:defRPr/>
            </a:pPr>
            <a:endParaRPr lang="hi-IN"/>
          </a:p>
        </p:txBody>
      </p:sp>
      <p:sp>
        <p:nvSpPr>
          <p:cNvPr id="7" name="Slide Number Placeholder 5"/>
          <p:cNvSpPr>
            <a:spLocks noGrp="1"/>
          </p:cNvSpPr>
          <p:nvPr>
            <p:ph type="sldNum" sz="quarter" idx="12"/>
          </p:nvPr>
        </p:nvSpPr>
        <p:spPr/>
        <p:txBody>
          <a:bodyPr/>
          <a:lstStyle>
            <a:lvl1pPr>
              <a:defRPr/>
            </a:lvl1pPr>
          </a:lstStyle>
          <a:p>
            <a:pPr>
              <a:defRPr/>
            </a:pPr>
            <a:fld id="{85687F30-286A-4F04-9020-969603B45C4E}" type="slidenum">
              <a:rPr lang="en-US"/>
              <a:pPr>
                <a:defRPr/>
              </a:pPr>
              <a:t>‹#›</a:t>
            </a:fld>
            <a:endParaRPr lang="hi-IN"/>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hi-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hi-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cs typeface="Mangal" pitchFamily="2" charset="0"/>
              </a:defRPr>
            </a:lvl1pPr>
          </a:lstStyle>
          <a:p>
            <a:pPr>
              <a:defRPr/>
            </a:pPr>
            <a:fld id="{530B0DD4-607C-400F-ACE9-22ED5F0232A9}" type="slidenum">
              <a:rPr lang="en-US"/>
              <a:pPr>
                <a:defRPr/>
              </a:pPr>
              <a:t>‹#›</a:t>
            </a:fld>
            <a:endParaRPr lang="hi-IN"/>
          </a:p>
        </p:txBody>
      </p:sp>
    </p:spTree>
  </p:cSld>
  <p:clrMap bg1="lt1" tx1="dk1" bg2="lt2" tx2="dk2" accent1="accent1" accent2="accent2" accent3="accent3" accent4="accent4" accent5="accent5" accent6="accent6" hlink="hlink" folHlink="folHlink"/>
  <p:sldLayoutIdLst>
    <p:sldLayoutId id="2147483724" r:id="rId1"/>
    <p:sldLayoutId id="2147483723" r:id="rId2"/>
    <p:sldLayoutId id="2147483722" r:id="rId3"/>
    <p:sldLayoutId id="2147483721" r:id="rId4"/>
    <p:sldLayoutId id="2147483720" r:id="rId5"/>
    <p:sldLayoutId id="2147483719" r:id="rId6"/>
    <p:sldLayoutId id="2147483718" r:id="rId7"/>
    <p:sldLayoutId id="2147483717" r:id="rId8"/>
    <p:sldLayoutId id="2147483716" r:id="rId9"/>
    <p:sldLayoutId id="2147483715" r:id="rId10"/>
    <p:sldLayoutId id="2147483714" r:id="rId11"/>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anim calcmode="lin" valueType="num">
                                      <p:cBhvr>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anim calcmode="lin" valueType="num">
                                      <p:cBhvr>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anim calcmode="lin" valueType="num">
                                      <p:cBhvr>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rtlCol="0">
            <a:normAutofit fontScale="90000"/>
          </a:bodyPr>
          <a:lstStyle/>
          <a:p>
            <a:pPr fontAlgn="auto">
              <a:spcAft>
                <a:spcPts val="0"/>
              </a:spcAft>
              <a:defRPr/>
            </a:pPr>
            <a:r>
              <a:rPr lang="en-US" sz="4800" dirty="0" smtClean="0"/>
              <a:t>Identification of cases for scrutiny</a:t>
            </a:r>
            <a:endParaRPr lang="hi-IN" sz="4800" dirty="0" smtClean="0"/>
          </a:p>
        </p:txBody>
      </p:sp>
      <p:sp>
        <p:nvSpPr>
          <p:cNvPr id="2051" name="Rectangle 3"/>
          <p:cNvSpPr>
            <a:spLocks noGrp="1" noChangeArrowheads="1"/>
          </p:cNvSpPr>
          <p:nvPr>
            <p:ph type="subTitle" idx="1"/>
          </p:nvPr>
        </p:nvSpPr>
        <p:spPr/>
        <p:txBody>
          <a:bodyPr>
            <a:normAutofit/>
          </a:bodyPr>
          <a:lstStyle/>
          <a:p>
            <a:r>
              <a:rPr lang="en-US" dirty="0" err="1" smtClean="0">
                <a:solidFill>
                  <a:srgbClr val="898989"/>
                </a:solidFill>
              </a:rPr>
              <a:t>Saravanan</a:t>
            </a:r>
            <a:r>
              <a:rPr lang="en-US" dirty="0" smtClean="0">
                <a:solidFill>
                  <a:srgbClr val="898989"/>
                </a:solidFill>
              </a:rPr>
              <a:t> B, IRS</a:t>
            </a:r>
          </a:p>
          <a:p>
            <a:r>
              <a:rPr lang="en-US" dirty="0" smtClean="0">
                <a:solidFill>
                  <a:srgbClr val="898989"/>
                </a:solidFill>
              </a:rPr>
              <a:t>DTRTI</a:t>
            </a:r>
            <a:r>
              <a:rPr lang="en-US" dirty="0" smtClean="0">
                <a:solidFill>
                  <a:srgbClr val="898989"/>
                </a:solidFill>
              </a:rPr>
              <a:t>, Chennai</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600" smtClean="0">
                <a:latin typeface="Comic Sans MS" pitchFamily="66" charset="0"/>
              </a:rPr>
              <a:t>Examination of Balance Sheet…..</a:t>
            </a:r>
            <a:endParaRPr lang="hi-IN" sz="3600" smtClean="0">
              <a:latin typeface="Comic Sans MS" pitchFamily="66" charset="0"/>
            </a:endParaRPr>
          </a:p>
        </p:txBody>
      </p:sp>
      <p:sp>
        <p:nvSpPr>
          <p:cNvPr id="11267" name="Rectangle 3"/>
          <p:cNvSpPr>
            <a:spLocks noGrp="1" noChangeArrowheads="1"/>
          </p:cNvSpPr>
          <p:nvPr>
            <p:ph idx="1"/>
          </p:nvPr>
        </p:nvSpPr>
        <p:spPr>
          <a:xfrm>
            <a:off x="457200" y="1600200"/>
            <a:ext cx="8229600" cy="4924425"/>
          </a:xfrm>
        </p:spPr>
        <p:txBody>
          <a:bodyPr/>
          <a:lstStyle/>
          <a:p>
            <a:pPr marL="609600" indent="-609600">
              <a:buFont typeface="Wingdings" pitchFamily="2" charset="2"/>
              <a:buNone/>
            </a:pPr>
            <a:r>
              <a:rPr lang="en-US" smtClean="0"/>
              <a:t>INVESTMENT</a:t>
            </a:r>
          </a:p>
          <a:p>
            <a:pPr marL="609600" indent="-609600">
              <a:buClr>
                <a:schemeClr val="tx1"/>
              </a:buClr>
              <a:buFont typeface="Wingdings" pitchFamily="2" charset="2"/>
              <a:buBlip>
                <a:blip r:embed="rId2"/>
              </a:buBlip>
            </a:pPr>
            <a:r>
              <a:rPr lang="en-US" smtClean="0"/>
              <a:t>Profit on sale of shares etc., would be C.G. if the seller is an ordinary investor.</a:t>
            </a:r>
          </a:p>
          <a:p>
            <a:pPr marL="609600" indent="-609600">
              <a:buClr>
                <a:schemeClr val="tx1"/>
              </a:buClr>
              <a:buFont typeface="Wingdings" pitchFamily="2" charset="2"/>
              <a:buBlip>
                <a:blip r:embed="rId2"/>
              </a:buBlip>
            </a:pPr>
            <a:r>
              <a:rPr lang="en-US" smtClean="0"/>
              <a:t>The same would be revenue receipts if he carries on business in shares etc.,</a:t>
            </a:r>
          </a:p>
          <a:p>
            <a:pPr marL="609600" indent="-609600">
              <a:buClr>
                <a:schemeClr val="tx1"/>
              </a:buClr>
              <a:buFont typeface="Wingdings" pitchFamily="2" charset="2"/>
              <a:buBlip>
                <a:blip r:embed="rId2"/>
              </a:buBlip>
            </a:pPr>
            <a:r>
              <a:rPr lang="en-US" smtClean="0"/>
              <a:t>It should be verified that income from various investments are properly accounted for.</a:t>
            </a:r>
          </a:p>
          <a:p>
            <a:pPr marL="609600" indent="-609600">
              <a:buFont typeface="Wingdings" pitchFamily="2" charset="2"/>
              <a:buNone/>
            </a:pPr>
            <a:r>
              <a:rPr lang="en-US" smtClean="0"/>
              <a:t>	</a:t>
            </a:r>
            <a:endParaRPr lang="hi-IN"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600" smtClean="0">
                <a:latin typeface="Comic Sans MS" pitchFamily="66" charset="0"/>
              </a:rPr>
              <a:t>Examination of Balance Sheet…..</a:t>
            </a:r>
            <a:endParaRPr lang="hi-IN" sz="3600" smtClean="0">
              <a:latin typeface="Comic Sans MS" pitchFamily="66" charset="0"/>
            </a:endParaRPr>
          </a:p>
        </p:txBody>
      </p:sp>
      <p:sp>
        <p:nvSpPr>
          <p:cNvPr id="12291" name="Rectangle 3"/>
          <p:cNvSpPr>
            <a:spLocks noGrp="1" noChangeArrowheads="1"/>
          </p:cNvSpPr>
          <p:nvPr>
            <p:ph idx="1"/>
          </p:nvPr>
        </p:nvSpPr>
        <p:spPr>
          <a:xfrm>
            <a:off x="457200" y="1341438"/>
            <a:ext cx="8229600" cy="5111750"/>
          </a:xfrm>
        </p:spPr>
        <p:txBody>
          <a:bodyPr/>
          <a:lstStyle/>
          <a:p>
            <a:pPr>
              <a:buClr>
                <a:schemeClr val="tx1"/>
              </a:buClr>
              <a:buFont typeface="Wingdings" pitchFamily="2" charset="2"/>
              <a:buBlip>
                <a:blip r:embed="rId2"/>
              </a:buBlip>
            </a:pPr>
            <a:r>
              <a:rPr lang="en-US" sz="2800" smtClean="0"/>
              <a:t>Shares issued for consideration other than cash-to be carefully examined</a:t>
            </a:r>
          </a:p>
          <a:p>
            <a:pPr>
              <a:buClr>
                <a:schemeClr val="tx1"/>
              </a:buClr>
              <a:buFont typeface="Wingdings" pitchFamily="2" charset="2"/>
              <a:buBlip>
                <a:blip r:embed="rId2"/>
              </a:buBlip>
            </a:pPr>
            <a:r>
              <a:rPr lang="en-US" sz="2800" smtClean="0"/>
              <a:t>In the first AY, list of share capital subscribers to be obtained for enquiries.</a:t>
            </a:r>
          </a:p>
          <a:p>
            <a:pPr>
              <a:buClr>
                <a:schemeClr val="tx1"/>
              </a:buClr>
              <a:buFont typeface="Wingdings" pitchFamily="2" charset="2"/>
              <a:buBlip>
                <a:blip r:embed="rId2"/>
              </a:buBlip>
            </a:pPr>
            <a:r>
              <a:rPr lang="en-US" sz="2800" smtClean="0"/>
              <a:t>If introduction of nominees is suspected, AO to study application made by such persons and the manner of payment</a:t>
            </a:r>
          </a:p>
          <a:p>
            <a:pPr>
              <a:buClr>
                <a:schemeClr val="tx1"/>
              </a:buClr>
              <a:buFont typeface="Wingdings" pitchFamily="2" charset="2"/>
              <a:buBlip>
                <a:blip r:embed="rId2"/>
              </a:buBlip>
            </a:pPr>
            <a:r>
              <a:rPr lang="en-US" sz="2800" smtClean="0"/>
              <a:t>In public companies ,info on large sums paid as application money can be passed on to AO concerned for investigation in r/o subscribers </a:t>
            </a:r>
          </a:p>
          <a:p>
            <a:endParaRPr lang="hi-IN" sz="280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600" smtClean="0">
                <a:latin typeface="Comic Sans MS" pitchFamily="66" charset="0"/>
              </a:rPr>
              <a:t>Examination of Balance Sheet…..</a:t>
            </a:r>
            <a:endParaRPr lang="hi-IN" sz="3600" smtClean="0">
              <a:latin typeface="Comic Sans MS" pitchFamily="66" charset="0"/>
            </a:endParaRPr>
          </a:p>
        </p:txBody>
      </p:sp>
      <p:sp>
        <p:nvSpPr>
          <p:cNvPr id="13315" name="Rectangle 3"/>
          <p:cNvSpPr>
            <a:spLocks noGrp="1" noChangeArrowheads="1"/>
          </p:cNvSpPr>
          <p:nvPr>
            <p:ph idx="1"/>
          </p:nvPr>
        </p:nvSpPr>
        <p:spPr>
          <a:xfrm>
            <a:off x="457200" y="1268413"/>
            <a:ext cx="8229600" cy="5184775"/>
          </a:xfrm>
        </p:spPr>
        <p:txBody>
          <a:bodyPr/>
          <a:lstStyle/>
          <a:p>
            <a:pPr>
              <a:buClr>
                <a:schemeClr val="tx1"/>
              </a:buClr>
              <a:buFont typeface="Wingdings" pitchFamily="2" charset="2"/>
              <a:buNone/>
            </a:pPr>
            <a:r>
              <a:rPr lang="en-US" smtClean="0"/>
              <a:t>LOANS</a:t>
            </a:r>
          </a:p>
          <a:p>
            <a:pPr>
              <a:lnSpc>
                <a:spcPct val="20000"/>
              </a:lnSpc>
              <a:buClr>
                <a:schemeClr val="tx1"/>
              </a:buClr>
              <a:buFont typeface="Wingdings" pitchFamily="2" charset="2"/>
              <a:buNone/>
            </a:pPr>
            <a:r>
              <a:rPr lang="en-US" smtClean="0"/>
              <a:t> </a:t>
            </a:r>
          </a:p>
          <a:p>
            <a:pPr>
              <a:buClr>
                <a:schemeClr val="tx1"/>
              </a:buClr>
            </a:pPr>
            <a:r>
              <a:rPr lang="en-US" smtClean="0"/>
              <a:t>Sec 43B</a:t>
            </a:r>
          </a:p>
          <a:p>
            <a:pPr>
              <a:buClr>
                <a:schemeClr val="tx1"/>
              </a:buClr>
            </a:pPr>
            <a:r>
              <a:rPr lang="en-US" smtClean="0"/>
              <a:t>Interest on borrowed funds diverted for non-business purposes </a:t>
            </a:r>
          </a:p>
          <a:p>
            <a:pPr>
              <a:buClr>
                <a:schemeClr val="tx1"/>
              </a:buClr>
            </a:pPr>
            <a:r>
              <a:rPr lang="en-US" smtClean="0"/>
              <a:t>Sec 269 SS &amp; 269 T</a:t>
            </a:r>
          </a:p>
          <a:p>
            <a:pPr>
              <a:buClr>
                <a:schemeClr val="tx1"/>
              </a:buClr>
            </a:pPr>
            <a:r>
              <a:rPr lang="en-US" smtClean="0"/>
              <a:t>Capitalization of interests for pre-commencement period</a:t>
            </a:r>
          </a:p>
          <a:p>
            <a:pPr>
              <a:buClr>
                <a:schemeClr val="tx1"/>
              </a:buClr>
            </a:pPr>
            <a:r>
              <a:rPr lang="en-US" smtClean="0"/>
              <a:t>Application of provisions of sec. 2(22)(e)</a:t>
            </a:r>
          </a:p>
          <a:p>
            <a:pPr>
              <a:buFont typeface="Wingdings" pitchFamily="2" charset="2"/>
              <a:buNone/>
            </a:pPr>
            <a:endParaRPr lang="hi-IN" smtClean="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3600" smtClean="0">
                <a:latin typeface="Comic Sans MS" pitchFamily="66" charset="0"/>
              </a:rPr>
              <a:t>Account books</a:t>
            </a:r>
            <a:endParaRPr lang="hi-IN" sz="3600" smtClean="0">
              <a:latin typeface="Comic Sans MS" pitchFamily="66" charset="0"/>
            </a:endParaRPr>
          </a:p>
        </p:txBody>
      </p:sp>
      <p:sp>
        <p:nvSpPr>
          <p:cNvPr id="14339" name="Rectangle 3"/>
          <p:cNvSpPr>
            <a:spLocks noGrp="1" noChangeArrowheads="1"/>
          </p:cNvSpPr>
          <p:nvPr>
            <p:ph idx="1"/>
          </p:nvPr>
        </p:nvSpPr>
        <p:spPr>
          <a:xfrm>
            <a:off x="468313" y="1628775"/>
            <a:ext cx="8229600" cy="4530725"/>
          </a:xfrm>
        </p:spPr>
        <p:txBody>
          <a:bodyPr/>
          <a:lstStyle/>
          <a:p>
            <a:pPr>
              <a:lnSpc>
                <a:spcPct val="90000"/>
              </a:lnSpc>
            </a:pPr>
            <a:endParaRPr lang="en-US" smtClean="0">
              <a:latin typeface="Comic Sans MS" pitchFamily="66" charset="0"/>
            </a:endParaRPr>
          </a:p>
          <a:p>
            <a:pPr>
              <a:lnSpc>
                <a:spcPct val="90000"/>
              </a:lnSpc>
            </a:pPr>
            <a:endParaRPr lang="en-US" smtClean="0">
              <a:latin typeface="Comic Sans MS" pitchFamily="66" charset="0"/>
            </a:endParaRPr>
          </a:p>
          <a:p>
            <a:pPr>
              <a:lnSpc>
                <a:spcPct val="90000"/>
              </a:lnSpc>
            </a:pPr>
            <a:r>
              <a:rPr lang="en-US" smtClean="0">
                <a:latin typeface="Comic Sans MS" pitchFamily="66" charset="0"/>
              </a:rPr>
              <a:t>Cash Book </a:t>
            </a:r>
          </a:p>
          <a:p>
            <a:pPr>
              <a:lnSpc>
                <a:spcPct val="90000"/>
              </a:lnSpc>
            </a:pPr>
            <a:r>
              <a:rPr lang="en-US" smtClean="0">
                <a:latin typeface="Comic Sans MS" pitchFamily="66" charset="0"/>
              </a:rPr>
              <a:t>Bank book</a:t>
            </a:r>
          </a:p>
          <a:p>
            <a:pPr>
              <a:lnSpc>
                <a:spcPct val="90000"/>
              </a:lnSpc>
            </a:pPr>
            <a:r>
              <a:rPr lang="en-US" smtClean="0">
                <a:latin typeface="Comic Sans MS" pitchFamily="66" charset="0"/>
              </a:rPr>
              <a:t>Journal</a:t>
            </a:r>
            <a:r>
              <a:rPr lang="hi-IN" smtClean="0">
                <a:latin typeface="Comic Sans MS" pitchFamily="66" charset="0"/>
              </a:rPr>
              <a:t> </a:t>
            </a:r>
            <a:endParaRPr lang="en-US" smtClean="0">
              <a:latin typeface="Comic Sans MS" pitchFamily="66" charset="0"/>
            </a:endParaRPr>
          </a:p>
          <a:p>
            <a:pPr>
              <a:lnSpc>
                <a:spcPct val="90000"/>
              </a:lnSpc>
            </a:pPr>
            <a:r>
              <a:rPr lang="en-US" smtClean="0">
                <a:latin typeface="Comic Sans MS" pitchFamily="66" charset="0"/>
              </a:rPr>
              <a:t>Ledger</a:t>
            </a:r>
          </a:p>
          <a:p>
            <a:pPr>
              <a:lnSpc>
                <a:spcPct val="90000"/>
              </a:lnSpc>
              <a:buFont typeface="Wingdings" pitchFamily="2" charset="2"/>
              <a:buNone/>
            </a:pPr>
            <a:endParaRPr lang="en-US" smtClean="0">
              <a:latin typeface="Comic Sans MS" pitchFamily="66" charset="0"/>
            </a:endParaRPr>
          </a:p>
          <a:p>
            <a:pPr>
              <a:lnSpc>
                <a:spcPct val="90000"/>
              </a:lnSpc>
              <a:buFont typeface="Wingdings" pitchFamily="2" charset="2"/>
              <a:buNone/>
            </a:pPr>
            <a:r>
              <a:rPr lang="en-US" sz="4400" smtClean="0"/>
              <a:t> </a:t>
            </a:r>
            <a:r>
              <a:rPr lang="hi-IN" sz="4400" smtClean="0"/>
              <a:t> </a:t>
            </a:r>
          </a:p>
          <a:p>
            <a:pPr>
              <a:lnSpc>
                <a:spcPct val="90000"/>
              </a:lnSpc>
            </a:pPr>
            <a:endParaRPr lang="hi-IN"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600" b="1" smtClean="0">
                <a:latin typeface="Comic Sans MS" pitchFamily="66" charset="0"/>
              </a:rPr>
              <a:t>Journal</a:t>
            </a:r>
            <a:endParaRPr lang="hi-IN" sz="3600" b="1" smtClean="0">
              <a:latin typeface="Comic Sans MS" pitchFamily="66" charset="0"/>
            </a:endParaRPr>
          </a:p>
        </p:txBody>
      </p:sp>
      <p:sp>
        <p:nvSpPr>
          <p:cNvPr id="15363" name="Rectangle 3"/>
          <p:cNvSpPr>
            <a:spLocks noGrp="1" noChangeArrowheads="1"/>
          </p:cNvSpPr>
          <p:nvPr>
            <p:ph idx="1"/>
          </p:nvPr>
        </p:nvSpPr>
        <p:spPr/>
        <p:txBody>
          <a:bodyPr/>
          <a:lstStyle/>
          <a:p>
            <a:r>
              <a:rPr lang="hi-IN" sz="4400" smtClean="0"/>
              <a:t>(i) </a:t>
            </a:r>
            <a:r>
              <a:rPr lang="hi-IN" smtClean="0">
                <a:latin typeface="Comic Sans MS" pitchFamily="66" charset="0"/>
              </a:rPr>
              <a:t>Purchase journal</a:t>
            </a:r>
            <a:endParaRPr lang="en-US" smtClean="0">
              <a:latin typeface="Comic Sans MS" pitchFamily="66" charset="0"/>
            </a:endParaRPr>
          </a:p>
          <a:p>
            <a:r>
              <a:rPr lang="hi-IN" smtClean="0">
                <a:latin typeface="Comic Sans MS" pitchFamily="66" charset="0"/>
              </a:rPr>
              <a:t>(ii) Sales journal</a:t>
            </a:r>
            <a:endParaRPr lang="en-US" smtClean="0">
              <a:latin typeface="Comic Sans MS" pitchFamily="66" charset="0"/>
            </a:endParaRPr>
          </a:p>
          <a:p>
            <a:r>
              <a:rPr lang="hi-IN" smtClean="0">
                <a:latin typeface="Comic Sans MS" pitchFamily="66" charset="0"/>
              </a:rPr>
              <a:t>(iii) Returns outward journal</a:t>
            </a:r>
            <a:endParaRPr lang="en-US" smtClean="0">
              <a:latin typeface="Comic Sans MS" pitchFamily="66" charset="0"/>
            </a:endParaRPr>
          </a:p>
          <a:p>
            <a:r>
              <a:rPr lang="hi-IN" smtClean="0">
                <a:latin typeface="Comic Sans MS" pitchFamily="66" charset="0"/>
              </a:rPr>
              <a:t>(iv) Returns inward journal</a:t>
            </a:r>
            <a:endParaRPr lang="en-US" smtClean="0">
              <a:latin typeface="Comic Sans MS" pitchFamily="66" charset="0"/>
            </a:endParaRPr>
          </a:p>
          <a:p>
            <a:r>
              <a:rPr lang="hi-IN" smtClean="0">
                <a:latin typeface="Comic Sans MS" pitchFamily="66" charset="0"/>
              </a:rPr>
              <a:t>(v) Bills receivable journal</a:t>
            </a:r>
            <a:endParaRPr lang="en-US" smtClean="0">
              <a:latin typeface="Comic Sans MS" pitchFamily="66" charset="0"/>
            </a:endParaRPr>
          </a:p>
          <a:p>
            <a:r>
              <a:rPr lang="hi-IN" smtClean="0">
                <a:latin typeface="Comic Sans MS" pitchFamily="66" charset="0"/>
              </a:rPr>
              <a:t>(vi) Bills payable journal</a:t>
            </a:r>
            <a:endParaRPr lang="en-US" smtClean="0">
              <a:latin typeface="Comic Sans MS" pitchFamily="66" charset="0"/>
            </a:endParaRPr>
          </a:p>
          <a:p>
            <a:r>
              <a:rPr lang="hi-IN" smtClean="0">
                <a:latin typeface="Comic Sans MS" pitchFamily="66" charset="0"/>
              </a:rPr>
              <a:t>(vii) Main Journal</a:t>
            </a:r>
          </a:p>
          <a:p>
            <a:pPr>
              <a:buFont typeface="Wingdings" pitchFamily="2" charset="2"/>
              <a:buNone/>
            </a:pPr>
            <a:endParaRPr lang="hi-IN"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3600" smtClean="0">
                <a:latin typeface="Comic Sans MS" pitchFamily="66" charset="0"/>
              </a:rPr>
              <a:t>What to examine in a Cash Book ?</a:t>
            </a:r>
            <a:endParaRPr lang="hi-IN" sz="3600" smtClean="0">
              <a:latin typeface="Comic Sans MS" pitchFamily="66" charset="0"/>
            </a:endParaRPr>
          </a:p>
        </p:txBody>
      </p:sp>
      <p:sp>
        <p:nvSpPr>
          <p:cNvPr id="16387" name="Rectangle 3"/>
          <p:cNvSpPr>
            <a:spLocks noGrp="1" noChangeArrowheads="1"/>
          </p:cNvSpPr>
          <p:nvPr>
            <p:ph idx="1"/>
          </p:nvPr>
        </p:nvSpPr>
        <p:spPr/>
        <p:txBody>
          <a:bodyPr/>
          <a:lstStyle/>
          <a:p>
            <a:r>
              <a:rPr lang="en-US" sz="2800" smtClean="0">
                <a:latin typeface="Comic Sans MS" pitchFamily="66" charset="0"/>
              </a:rPr>
              <a:t>Cash Credits</a:t>
            </a:r>
          </a:p>
          <a:p>
            <a:r>
              <a:rPr lang="en-US" sz="2800" smtClean="0">
                <a:latin typeface="Comic Sans MS" pitchFamily="66" charset="0"/>
              </a:rPr>
              <a:t>Entries towards the end of the Cash Book</a:t>
            </a:r>
            <a:r>
              <a:rPr lang="hi-IN" sz="2800" smtClean="0">
                <a:latin typeface="Comic Sans MS" pitchFamily="66" charset="0"/>
              </a:rPr>
              <a:t> </a:t>
            </a:r>
          </a:p>
          <a:p>
            <a:r>
              <a:rPr lang="en-US" sz="2800" smtClean="0">
                <a:latin typeface="Comic Sans MS" pitchFamily="66" charset="0"/>
              </a:rPr>
              <a:t>Un ledgerised entries</a:t>
            </a:r>
            <a:r>
              <a:rPr lang="hi-IN" sz="2800" smtClean="0">
                <a:latin typeface="Comic Sans MS" pitchFamily="66" charset="0"/>
              </a:rPr>
              <a:t> </a:t>
            </a:r>
          </a:p>
          <a:p>
            <a:r>
              <a:rPr lang="en-US" sz="2800" smtClean="0">
                <a:latin typeface="Comic Sans MS" pitchFamily="66" charset="0"/>
              </a:rPr>
              <a:t>Daily balancing of Cash Book</a:t>
            </a:r>
            <a:r>
              <a:rPr lang="hi-IN" sz="2800" smtClean="0">
                <a:latin typeface="Comic Sans MS" pitchFamily="66" charset="0"/>
              </a:rPr>
              <a:t> </a:t>
            </a:r>
          </a:p>
          <a:p>
            <a:r>
              <a:rPr lang="en-US" sz="2800" smtClean="0">
                <a:latin typeface="Comic Sans MS" pitchFamily="66" charset="0"/>
              </a:rPr>
              <a:t>Opening entries</a:t>
            </a:r>
            <a:r>
              <a:rPr lang="hi-IN" sz="2800" smtClean="0">
                <a:latin typeface="Comic Sans MS" pitchFamily="66" charset="0"/>
              </a:rPr>
              <a:t> </a:t>
            </a:r>
          </a:p>
          <a:p>
            <a:r>
              <a:rPr lang="en-US" sz="2800" smtClean="0">
                <a:latin typeface="Comic Sans MS" pitchFamily="66" charset="0"/>
              </a:rPr>
              <a:t>Cash credits and bogus sales</a:t>
            </a:r>
            <a:r>
              <a:rPr lang="hi-IN" sz="2800" smtClean="0">
                <a:latin typeface="Comic Sans MS" pitchFamily="66" charset="0"/>
              </a:rPr>
              <a:t> </a:t>
            </a:r>
          </a:p>
          <a:p>
            <a:r>
              <a:rPr lang="en-US" sz="2800" smtClean="0">
                <a:latin typeface="Comic Sans MS" pitchFamily="66" charset="0"/>
              </a:rPr>
              <a:t>Ante</a:t>
            </a:r>
            <a:r>
              <a:rPr lang="hi-IN" sz="2800" smtClean="0">
                <a:latin typeface="Comic Sans MS" pitchFamily="66" charset="0"/>
              </a:rPr>
              <a:t>-</a:t>
            </a:r>
            <a:r>
              <a:rPr lang="en-US" sz="2800" smtClean="0">
                <a:latin typeface="Comic Sans MS" pitchFamily="66" charset="0"/>
              </a:rPr>
              <a:t>dating receipts in cash book</a:t>
            </a:r>
            <a:r>
              <a:rPr lang="hi-IN" sz="2800" smtClean="0">
                <a:latin typeface="Comic Sans MS" pitchFamily="66" charset="0"/>
              </a:rPr>
              <a:t> </a:t>
            </a:r>
            <a:endParaRPr lang="en-US" sz="2800" smtClean="0">
              <a:latin typeface="Comic Sans MS" pitchFamily="66" charset="0"/>
            </a:endParaRPr>
          </a:p>
          <a:p>
            <a:r>
              <a:rPr lang="en-US" sz="2800" smtClean="0">
                <a:latin typeface="Comic Sans MS" pitchFamily="66" charset="0"/>
              </a:rPr>
              <a:t>40A(3) payments</a:t>
            </a:r>
            <a:endParaRPr lang="hi-IN" sz="2800" smtClean="0">
              <a:latin typeface="Comic Sans MS" pitchFamily="66" charset="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600" smtClean="0">
                <a:latin typeface="Comic Sans MS" pitchFamily="66" charset="0"/>
              </a:rPr>
              <a:t>Cash credits</a:t>
            </a:r>
            <a:endParaRPr lang="hi-IN" sz="3600" smtClean="0">
              <a:latin typeface="Comic Sans MS" pitchFamily="66" charset="0"/>
            </a:endParaRPr>
          </a:p>
        </p:txBody>
      </p:sp>
      <p:sp>
        <p:nvSpPr>
          <p:cNvPr id="17411" name="Rectangle 3"/>
          <p:cNvSpPr>
            <a:spLocks noGrp="1" noChangeArrowheads="1"/>
          </p:cNvSpPr>
          <p:nvPr>
            <p:ph idx="1"/>
          </p:nvPr>
        </p:nvSpPr>
        <p:spPr/>
        <p:txBody>
          <a:bodyPr/>
          <a:lstStyle/>
          <a:p>
            <a:pPr>
              <a:lnSpc>
                <a:spcPct val="80000"/>
              </a:lnSpc>
            </a:pPr>
            <a:r>
              <a:rPr lang="en-US" sz="2700" smtClean="0"/>
              <a:t>When business needs funds, assessees introduce secret cash into business by debiting cash book and </a:t>
            </a:r>
          </a:p>
          <a:p>
            <a:pPr>
              <a:lnSpc>
                <a:spcPct val="80000"/>
              </a:lnSpc>
            </a:pPr>
            <a:r>
              <a:rPr lang="en-US" sz="2700" smtClean="0"/>
              <a:t>When the needs are over and surplus funds are available, cash introduced is withdrawn</a:t>
            </a:r>
          </a:p>
          <a:p>
            <a:pPr>
              <a:lnSpc>
                <a:spcPct val="80000"/>
              </a:lnSpc>
              <a:buFont typeface="Wingdings" pitchFamily="2" charset="2"/>
              <a:buNone/>
            </a:pPr>
            <a:r>
              <a:rPr lang="en-US" sz="2700" smtClean="0"/>
              <a:t>		</a:t>
            </a:r>
            <a:r>
              <a:rPr lang="en-US" sz="2700" smtClean="0">
                <a:solidFill>
                  <a:srgbClr val="48EA0E"/>
                </a:solidFill>
              </a:rPr>
              <a:t>(Example: The recent case of search in a 	builders premises)</a:t>
            </a:r>
          </a:p>
          <a:p>
            <a:pPr>
              <a:lnSpc>
                <a:spcPct val="80000"/>
              </a:lnSpc>
            </a:pPr>
            <a:r>
              <a:rPr lang="en-US" sz="2700" smtClean="0"/>
              <a:t>Sometimes, the cash is allowed to remain in the business</a:t>
            </a:r>
          </a:p>
          <a:p>
            <a:pPr>
              <a:lnSpc>
                <a:spcPct val="80000"/>
              </a:lnSpc>
            </a:pPr>
            <a:r>
              <a:rPr lang="en-US" sz="2700" smtClean="0"/>
              <a:t>Cash credits appearing in the names of assessees, his relatives, employees or persons connected with the assessee should be taken up for scrutiny.</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600" smtClean="0">
                <a:latin typeface="Comic Sans MS" pitchFamily="66" charset="0"/>
              </a:rPr>
              <a:t>Cash credits…</a:t>
            </a:r>
            <a:endParaRPr lang="hi-IN" sz="3600" smtClean="0">
              <a:latin typeface="Comic Sans MS" pitchFamily="66" charset="0"/>
            </a:endParaRPr>
          </a:p>
        </p:txBody>
      </p:sp>
      <p:sp>
        <p:nvSpPr>
          <p:cNvPr id="18435" name="Rectangle 3"/>
          <p:cNvSpPr>
            <a:spLocks noGrp="1" noChangeArrowheads="1"/>
          </p:cNvSpPr>
          <p:nvPr>
            <p:ph idx="1"/>
          </p:nvPr>
        </p:nvSpPr>
        <p:spPr/>
        <p:txBody>
          <a:bodyPr/>
          <a:lstStyle/>
          <a:p>
            <a:pPr>
              <a:lnSpc>
                <a:spcPct val="90000"/>
              </a:lnSpc>
            </a:pPr>
            <a:r>
              <a:rPr lang="en-US" sz="2800" smtClean="0">
                <a:latin typeface="Comic Sans MS" pitchFamily="66" charset="0"/>
              </a:rPr>
              <a:t>Cash credits alleged to have come out of agricultural income</a:t>
            </a:r>
            <a:r>
              <a:rPr lang="hi-IN" sz="2800" smtClean="0">
                <a:latin typeface="Comic Sans MS" pitchFamily="66" charset="0"/>
              </a:rPr>
              <a:t> </a:t>
            </a:r>
          </a:p>
          <a:p>
            <a:pPr>
              <a:lnSpc>
                <a:spcPct val="90000"/>
              </a:lnSpc>
            </a:pPr>
            <a:r>
              <a:rPr lang="en-US" sz="2800" smtClean="0">
                <a:latin typeface="Comic Sans MS" pitchFamily="66" charset="0"/>
              </a:rPr>
              <a:t>Cash credits alleged to have come out of foreign gifts </a:t>
            </a:r>
            <a:endParaRPr lang="hi-IN" sz="2800" smtClean="0">
              <a:latin typeface="Comic Sans MS" pitchFamily="66" charset="0"/>
            </a:endParaRPr>
          </a:p>
          <a:p>
            <a:pPr>
              <a:lnSpc>
                <a:spcPct val="90000"/>
              </a:lnSpc>
            </a:pPr>
            <a:r>
              <a:rPr lang="en-US" sz="2800" smtClean="0">
                <a:latin typeface="Comic Sans MS" pitchFamily="66" charset="0"/>
              </a:rPr>
              <a:t>Cash Credits alleged to have come out of previous withdrawals </a:t>
            </a:r>
            <a:endParaRPr lang="hi-IN" sz="2800" smtClean="0">
              <a:latin typeface="Comic Sans MS" pitchFamily="66" charset="0"/>
            </a:endParaRPr>
          </a:p>
          <a:p>
            <a:pPr>
              <a:lnSpc>
                <a:spcPct val="90000"/>
              </a:lnSpc>
            </a:pPr>
            <a:r>
              <a:rPr lang="en-US" sz="2800" smtClean="0">
                <a:latin typeface="Comic Sans MS" pitchFamily="66" charset="0"/>
              </a:rPr>
              <a:t>Cash Credits in the name of a third party </a:t>
            </a:r>
            <a:endParaRPr lang="hi-IN" sz="2800" smtClean="0">
              <a:latin typeface="Comic Sans MS" pitchFamily="66" charset="0"/>
            </a:endParaRPr>
          </a:p>
          <a:p>
            <a:pPr>
              <a:lnSpc>
                <a:spcPct val="90000"/>
              </a:lnSpc>
            </a:pPr>
            <a:r>
              <a:rPr lang="en-US" sz="2800" smtClean="0">
                <a:latin typeface="Comic Sans MS" pitchFamily="66" charset="0"/>
              </a:rPr>
              <a:t>Cash Credits in the name of assessee’s wife or in the name of coparcener of an H</a:t>
            </a:r>
            <a:r>
              <a:rPr lang="hi-IN" sz="2800" smtClean="0">
                <a:latin typeface="Comic Sans MS" pitchFamily="66" charset="0"/>
              </a:rPr>
              <a:t>.</a:t>
            </a:r>
            <a:r>
              <a:rPr lang="en-US" sz="2800" smtClean="0">
                <a:latin typeface="Comic Sans MS" pitchFamily="66" charset="0"/>
              </a:rPr>
              <a:t>U</a:t>
            </a:r>
            <a:r>
              <a:rPr lang="hi-IN" sz="2800" smtClean="0">
                <a:latin typeface="Comic Sans MS" pitchFamily="66" charset="0"/>
              </a:rPr>
              <a:t>.</a:t>
            </a:r>
            <a:r>
              <a:rPr lang="en-US" sz="2800" smtClean="0">
                <a:latin typeface="Comic Sans MS" pitchFamily="66" charset="0"/>
              </a:rPr>
              <a:t>F</a:t>
            </a:r>
            <a:r>
              <a:rPr lang="hi-IN" sz="2800" smtClean="0">
                <a:latin typeface="Comic Sans MS" pitchFamily="66" charset="0"/>
              </a:rPr>
              <a:t>  </a:t>
            </a:r>
          </a:p>
          <a:p>
            <a:pPr>
              <a:lnSpc>
                <a:spcPct val="90000"/>
              </a:lnSpc>
            </a:pPr>
            <a:r>
              <a:rPr lang="en-US" sz="2800" smtClean="0">
                <a:latin typeface="Comic Sans MS" pitchFamily="66" charset="0"/>
              </a:rPr>
              <a:t>Credits appearing as share application money </a:t>
            </a:r>
            <a:endParaRPr lang="hi-IN" sz="2800" smtClean="0">
              <a:latin typeface="Comic Sans MS" pitchFamily="66" charset="0"/>
            </a:endParaRPr>
          </a:p>
          <a:p>
            <a:pPr>
              <a:lnSpc>
                <a:spcPct val="90000"/>
              </a:lnSpc>
            </a:pPr>
            <a:endParaRPr lang="hi-IN" sz="2800" smtClean="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600" smtClean="0">
                <a:latin typeface="Comic Sans MS" pitchFamily="66" charset="0"/>
              </a:rPr>
              <a:t>Entries at the end of cash book</a:t>
            </a:r>
            <a:endParaRPr lang="hi-IN" sz="3600" smtClean="0">
              <a:latin typeface="Comic Sans MS" pitchFamily="66" charset="0"/>
            </a:endParaRPr>
          </a:p>
        </p:txBody>
      </p:sp>
      <p:sp>
        <p:nvSpPr>
          <p:cNvPr id="19459" name="Rectangle 3"/>
          <p:cNvSpPr>
            <a:spLocks noGrp="1" noChangeArrowheads="1"/>
          </p:cNvSpPr>
          <p:nvPr>
            <p:ph idx="1"/>
          </p:nvPr>
        </p:nvSpPr>
        <p:spPr/>
        <p:txBody>
          <a:bodyPr/>
          <a:lstStyle/>
          <a:p>
            <a:r>
              <a:rPr lang="en-US" smtClean="0"/>
              <a:t>A no. of adjustment and closing entries may be made to close bogus accounts and accounts which may bring concealed income to light.</a:t>
            </a:r>
          </a:p>
          <a:p>
            <a:pPr>
              <a:buFont typeface="Wingdings" pitchFamily="2" charset="2"/>
              <a:buNone/>
            </a:pPr>
            <a:endParaRPr lang="en-US" smtClean="0"/>
          </a:p>
          <a:p>
            <a:r>
              <a:rPr lang="en-US" smtClean="0"/>
              <a:t>The idea is to ensure that these accounts are not shown in the balance sheet , in order to avoid detection.</a:t>
            </a:r>
          </a:p>
          <a:p>
            <a:pPr>
              <a:buFont typeface="Wingdings" pitchFamily="2" charset="2"/>
              <a:buNone/>
            </a:pPr>
            <a:endParaRPr lang="hi-IN"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600" smtClean="0">
                <a:latin typeface="Comic Sans MS" pitchFamily="66" charset="0"/>
              </a:rPr>
              <a:t>Unledgerised entries</a:t>
            </a:r>
            <a:endParaRPr lang="hi-IN" sz="3600" smtClean="0">
              <a:latin typeface="Comic Sans MS" pitchFamily="66" charset="0"/>
            </a:endParaRPr>
          </a:p>
        </p:txBody>
      </p:sp>
      <p:sp>
        <p:nvSpPr>
          <p:cNvPr id="20483" name="Rectangle 3"/>
          <p:cNvSpPr>
            <a:spLocks noGrp="1" noChangeArrowheads="1"/>
          </p:cNvSpPr>
          <p:nvPr>
            <p:ph idx="1"/>
          </p:nvPr>
        </p:nvSpPr>
        <p:spPr>
          <a:xfrm>
            <a:off x="468313" y="1125538"/>
            <a:ext cx="8229600" cy="6119812"/>
          </a:xfrm>
        </p:spPr>
        <p:txBody>
          <a:bodyPr/>
          <a:lstStyle/>
          <a:p>
            <a:r>
              <a:rPr lang="en-US" sz="2400" smtClean="0"/>
              <a:t>Cash book entries which have not been ledgerised need to be closely scrutinised.</a:t>
            </a:r>
          </a:p>
          <a:p>
            <a:pPr>
              <a:buFont typeface="Wingdings" pitchFamily="2" charset="2"/>
              <a:buNone/>
            </a:pPr>
            <a:endParaRPr lang="en-US" sz="2400" smtClean="0"/>
          </a:p>
          <a:p>
            <a:r>
              <a:rPr lang="en-US" sz="2400" smtClean="0"/>
              <a:t>In order to make B/S agree, corresponding withdrawals are found in the cash book itself.</a:t>
            </a:r>
          </a:p>
          <a:p>
            <a:pPr>
              <a:buFont typeface="Wingdings" pitchFamily="2" charset="2"/>
              <a:buNone/>
            </a:pPr>
            <a:endParaRPr lang="en-US" sz="2400" smtClean="0"/>
          </a:p>
          <a:p>
            <a:r>
              <a:rPr lang="en-US" sz="2400" smtClean="0"/>
              <a:t>Sometimes the amount is not withdrawn from business before the close of acctg. Year. In such cases, the B/S is invariably manipulated to tally the total of assets and liabilities.</a:t>
            </a:r>
          </a:p>
          <a:p>
            <a:pPr>
              <a:buFont typeface="Wingdings" pitchFamily="2" charset="2"/>
              <a:buNone/>
            </a:pPr>
            <a:endParaRPr lang="en-US" sz="2400" smtClean="0"/>
          </a:p>
          <a:p>
            <a:r>
              <a:rPr lang="en-US" sz="2400" smtClean="0"/>
              <a:t>Unledgerised cash debits either in the names of the assessee’s employees, or branches or regular customers, suppliers etc. need to be thoroughly investigated.</a:t>
            </a:r>
            <a:endParaRPr lang="hi-IN" sz="240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4000" smtClean="0"/>
              <a:t>AREAS REQUIRING DEEPER SCRUTINY</a:t>
            </a:r>
          </a:p>
        </p:txBody>
      </p:sp>
      <p:sp>
        <p:nvSpPr>
          <p:cNvPr id="3" name="Content Placeholder 2"/>
          <p:cNvSpPr>
            <a:spLocks noGrp="1"/>
          </p:cNvSpPr>
          <p:nvPr>
            <p:ph idx="1"/>
          </p:nvPr>
        </p:nvSpPr>
        <p:spPr/>
        <p:txBody>
          <a:bodyPr rtlCol="0">
            <a:normAutofit fontScale="92500" lnSpcReduction="10000"/>
          </a:bodyPr>
          <a:lstStyle/>
          <a:p>
            <a:pPr fontAlgn="auto">
              <a:lnSpc>
                <a:spcPct val="150000"/>
              </a:lnSpc>
              <a:spcAft>
                <a:spcPts val="0"/>
              </a:spcAft>
              <a:buFont typeface="Arial" pitchFamily="34" charset="0"/>
              <a:buChar char="•"/>
              <a:defRPr/>
            </a:pPr>
            <a:r>
              <a:rPr lang="en-US" dirty="0" smtClean="0"/>
              <a:t>Adjustments in the Memo of Income</a:t>
            </a:r>
          </a:p>
          <a:p>
            <a:pPr fontAlgn="auto">
              <a:lnSpc>
                <a:spcPct val="150000"/>
              </a:lnSpc>
              <a:spcAft>
                <a:spcPts val="0"/>
              </a:spcAft>
              <a:buFont typeface="Arial" pitchFamily="34" charset="0"/>
              <a:buChar char="•"/>
              <a:defRPr/>
            </a:pPr>
            <a:r>
              <a:rPr lang="en-US" dirty="0" smtClean="0"/>
              <a:t>Deductions under Chapter VIA</a:t>
            </a:r>
          </a:p>
          <a:p>
            <a:pPr fontAlgn="auto">
              <a:lnSpc>
                <a:spcPct val="150000"/>
              </a:lnSpc>
              <a:spcAft>
                <a:spcPts val="0"/>
              </a:spcAft>
              <a:buFont typeface="Arial" pitchFamily="34" charset="0"/>
              <a:buChar char="•"/>
              <a:defRPr/>
            </a:pPr>
            <a:r>
              <a:rPr lang="en-US" dirty="0" smtClean="0"/>
              <a:t>Deduction u/s 10A/10B</a:t>
            </a:r>
          </a:p>
          <a:p>
            <a:pPr fontAlgn="auto">
              <a:lnSpc>
                <a:spcPct val="150000"/>
              </a:lnSpc>
              <a:spcAft>
                <a:spcPts val="0"/>
              </a:spcAft>
              <a:buFont typeface="Arial" pitchFamily="34" charset="0"/>
              <a:buChar char="•"/>
              <a:defRPr/>
            </a:pPr>
            <a:r>
              <a:rPr lang="en-US" dirty="0" smtClean="0"/>
              <a:t>Huge exempt income</a:t>
            </a:r>
          </a:p>
          <a:p>
            <a:pPr fontAlgn="auto">
              <a:lnSpc>
                <a:spcPct val="150000"/>
              </a:lnSpc>
              <a:spcAft>
                <a:spcPts val="0"/>
              </a:spcAft>
              <a:buFont typeface="Arial" pitchFamily="34" charset="0"/>
              <a:buChar char="•"/>
              <a:defRPr/>
            </a:pPr>
            <a:r>
              <a:rPr lang="en-US" dirty="0" smtClean="0"/>
              <a:t>Sale of Agricultural land</a:t>
            </a:r>
          </a:p>
          <a:p>
            <a:pPr fontAlgn="auto">
              <a:lnSpc>
                <a:spcPct val="150000"/>
              </a:lnSpc>
              <a:spcAft>
                <a:spcPts val="0"/>
              </a:spcAft>
              <a:buFont typeface="Arial" pitchFamily="34" charset="0"/>
              <a:buChar char="•"/>
              <a:defRPr/>
            </a:pPr>
            <a:r>
              <a:rPr lang="en-US" dirty="0" smtClean="0"/>
              <a:t>Income Chargeable at lower rates</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600" smtClean="0">
                <a:latin typeface="Comic Sans MS" pitchFamily="66" charset="0"/>
              </a:rPr>
              <a:t>Daily balancing of cash book</a:t>
            </a:r>
            <a:endParaRPr lang="hi-IN" sz="3600" smtClean="0">
              <a:latin typeface="Comic Sans MS" pitchFamily="66" charset="0"/>
            </a:endParaRPr>
          </a:p>
        </p:txBody>
      </p:sp>
      <p:sp>
        <p:nvSpPr>
          <p:cNvPr id="21507" name="Rectangle 3"/>
          <p:cNvSpPr>
            <a:spLocks noGrp="1" noChangeArrowheads="1"/>
          </p:cNvSpPr>
          <p:nvPr>
            <p:ph idx="1"/>
          </p:nvPr>
        </p:nvSpPr>
        <p:spPr>
          <a:xfrm>
            <a:off x="457200" y="1268413"/>
            <a:ext cx="8229600" cy="5256212"/>
          </a:xfrm>
        </p:spPr>
        <p:txBody>
          <a:bodyPr/>
          <a:lstStyle/>
          <a:p>
            <a:r>
              <a:rPr lang="en-US" sz="2800" smtClean="0"/>
              <a:t>Cash book is to be normally balanced every day.</a:t>
            </a:r>
          </a:p>
          <a:p>
            <a:endParaRPr lang="en-US" sz="2800" smtClean="0"/>
          </a:p>
          <a:p>
            <a:r>
              <a:rPr lang="en-US" sz="2800" smtClean="0"/>
              <a:t>In some cases, the cash book is balanced not daily, but periodically, say weekly, fortnightly, monthly etc.</a:t>
            </a:r>
          </a:p>
          <a:p>
            <a:endParaRPr lang="en-US" sz="2800" smtClean="0"/>
          </a:p>
          <a:p>
            <a:r>
              <a:rPr lang="en-US" sz="2800" smtClean="0"/>
              <a:t>In such cases, the position of daily cash balance should be analysed to detect if enough cash balance was available for the cash disbursements.</a:t>
            </a:r>
          </a:p>
          <a:p>
            <a:endParaRPr lang="hi-IN" sz="2800" smtClean="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288" y="188913"/>
            <a:ext cx="8229600" cy="990600"/>
          </a:xfrm>
        </p:spPr>
        <p:txBody>
          <a:bodyPr/>
          <a:lstStyle/>
          <a:p>
            <a:r>
              <a:rPr lang="en-US" sz="3600" smtClean="0">
                <a:latin typeface="Comic Sans MS" pitchFamily="66" charset="0"/>
              </a:rPr>
              <a:t>Opening entries</a:t>
            </a:r>
            <a:endParaRPr lang="hi-IN" sz="3600" smtClean="0">
              <a:latin typeface="Comic Sans MS" pitchFamily="66" charset="0"/>
            </a:endParaRPr>
          </a:p>
        </p:txBody>
      </p:sp>
      <p:sp>
        <p:nvSpPr>
          <p:cNvPr id="22531" name="Rectangle 3"/>
          <p:cNvSpPr>
            <a:spLocks noGrp="1" noChangeArrowheads="1"/>
          </p:cNvSpPr>
          <p:nvPr>
            <p:ph idx="1"/>
          </p:nvPr>
        </p:nvSpPr>
        <p:spPr>
          <a:xfrm>
            <a:off x="323850" y="1125538"/>
            <a:ext cx="8820150" cy="5975350"/>
          </a:xfrm>
        </p:spPr>
        <p:txBody>
          <a:bodyPr/>
          <a:lstStyle/>
          <a:p>
            <a:pPr>
              <a:lnSpc>
                <a:spcPct val="90000"/>
              </a:lnSpc>
            </a:pPr>
            <a:r>
              <a:rPr lang="en-US" sz="2800" smtClean="0"/>
              <a:t>Large cash introduced in the cash book on or about the opening day of the accounting period</a:t>
            </a:r>
          </a:p>
          <a:p>
            <a:pPr>
              <a:lnSpc>
                <a:spcPct val="60000"/>
              </a:lnSpc>
              <a:buFont typeface="Wingdings" pitchFamily="2" charset="2"/>
              <a:buNone/>
            </a:pPr>
            <a:endParaRPr lang="en-US" sz="2800" smtClean="0"/>
          </a:p>
          <a:p>
            <a:pPr>
              <a:lnSpc>
                <a:spcPct val="90000"/>
              </a:lnSpc>
            </a:pPr>
            <a:r>
              <a:rPr lang="en-US" sz="2800" smtClean="0"/>
              <a:t>Opening cash balance at the beginning of the acctg. period to be tallied with closing balance of the previous period.</a:t>
            </a:r>
          </a:p>
          <a:p>
            <a:pPr>
              <a:lnSpc>
                <a:spcPct val="50000"/>
              </a:lnSpc>
              <a:buFont typeface="Wingdings" pitchFamily="2" charset="2"/>
              <a:buNone/>
            </a:pPr>
            <a:endParaRPr lang="en-US" sz="2800" smtClean="0"/>
          </a:p>
          <a:p>
            <a:pPr>
              <a:lnSpc>
                <a:spcPct val="90000"/>
              </a:lnSpc>
            </a:pPr>
            <a:r>
              <a:rPr lang="en-US" sz="2800" smtClean="0"/>
              <a:t>Towards the beginning of each month, substantial cash required to meet monthly commitments like rent, salary etc. – whether the cash balance is artificially inflated to take care of the expenses.</a:t>
            </a:r>
          </a:p>
          <a:p>
            <a:pPr>
              <a:lnSpc>
                <a:spcPct val="40000"/>
              </a:lnSpc>
              <a:buFont typeface="Wingdings" pitchFamily="2" charset="2"/>
              <a:buNone/>
            </a:pPr>
            <a:endParaRPr lang="en-US" sz="2800" smtClean="0"/>
          </a:p>
          <a:p>
            <a:pPr>
              <a:lnSpc>
                <a:spcPct val="90000"/>
              </a:lnSpc>
            </a:pPr>
            <a:r>
              <a:rPr lang="en-US" sz="2800" smtClean="0"/>
              <a:t>In a newly set-up business, the capital introduced need to be examined</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3600" smtClean="0">
                <a:latin typeface="Comic Sans MS" pitchFamily="66" charset="0"/>
              </a:rPr>
              <a:t>Cash credit and bogus sales</a:t>
            </a:r>
            <a:endParaRPr lang="hi-IN" sz="3600" smtClean="0">
              <a:latin typeface="Comic Sans MS" pitchFamily="66" charset="0"/>
            </a:endParaRPr>
          </a:p>
        </p:txBody>
      </p:sp>
      <p:sp>
        <p:nvSpPr>
          <p:cNvPr id="23555" name="Rectangle 3"/>
          <p:cNvSpPr>
            <a:spLocks noGrp="1" noChangeArrowheads="1"/>
          </p:cNvSpPr>
          <p:nvPr>
            <p:ph idx="1"/>
          </p:nvPr>
        </p:nvSpPr>
        <p:spPr>
          <a:xfrm>
            <a:off x="457200" y="1268413"/>
            <a:ext cx="8507413" cy="5329237"/>
          </a:xfrm>
        </p:spPr>
        <p:txBody>
          <a:bodyPr/>
          <a:lstStyle/>
          <a:p>
            <a:pPr>
              <a:lnSpc>
                <a:spcPct val="140000"/>
              </a:lnSpc>
            </a:pPr>
            <a:r>
              <a:rPr lang="en-US" sz="2400" smtClean="0"/>
              <a:t>Cash may be introduced as bogus cash sales.</a:t>
            </a:r>
          </a:p>
          <a:p>
            <a:pPr>
              <a:lnSpc>
                <a:spcPct val="10000"/>
              </a:lnSpc>
              <a:buFont typeface="Wingdings" pitchFamily="2" charset="2"/>
              <a:buNone/>
            </a:pPr>
            <a:endParaRPr lang="en-US" sz="2400" smtClean="0"/>
          </a:p>
          <a:p>
            <a:pPr>
              <a:lnSpc>
                <a:spcPct val="80000"/>
              </a:lnSpc>
            </a:pPr>
            <a:r>
              <a:rPr lang="en-US" sz="2400" smtClean="0"/>
              <a:t>Such bogus sale may not be taken to trading account, in which case, the same can be detected by referring to the trading account.</a:t>
            </a:r>
          </a:p>
          <a:p>
            <a:pPr>
              <a:lnSpc>
                <a:spcPct val="20000"/>
              </a:lnSpc>
              <a:buFont typeface="Wingdings" pitchFamily="2" charset="2"/>
              <a:buNone/>
            </a:pPr>
            <a:endParaRPr lang="en-US" sz="2400" smtClean="0"/>
          </a:p>
          <a:p>
            <a:pPr>
              <a:lnSpc>
                <a:spcPct val="80000"/>
              </a:lnSpc>
            </a:pPr>
            <a:r>
              <a:rPr lang="en-US" sz="2400" smtClean="0"/>
              <a:t>Alternatively, such sales are taken to the trading account, but a wrong total of gross sales is made in the ledger ignoring such bogus sales.</a:t>
            </a:r>
          </a:p>
          <a:p>
            <a:pPr>
              <a:lnSpc>
                <a:spcPct val="30000"/>
              </a:lnSpc>
              <a:buFont typeface="Wingdings" pitchFamily="2" charset="2"/>
              <a:buNone/>
            </a:pPr>
            <a:endParaRPr lang="en-US" sz="2400" smtClean="0"/>
          </a:p>
          <a:p>
            <a:pPr>
              <a:lnSpc>
                <a:spcPct val="80000"/>
              </a:lnSpc>
            </a:pPr>
            <a:r>
              <a:rPr lang="en-US" sz="2400" smtClean="0"/>
              <a:t>In the latter case, it is necessary to check the total of sales reflected in the trading account.</a:t>
            </a:r>
          </a:p>
          <a:p>
            <a:pPr>
              <a:lnSpc>
                <a:spcPct val="40000"/>
              </a:lnSpc>
              <a:buFont typeface="Wingdings" pitchFamily="2" charset="2"/>
              <a:buNone/>
            </a:pPr>
            <a:endParaRPr lang="en-US" sz="2400" smtClean="0"/>
          </a:p>
          <a:p>
            <a:pPr>
              <a:lnSpc>
                <a:spcPct val="80000"/>
              </a:lnSpc>
            </a:pPr>
            <a:r>
              <a:rPr lang="en-US" sz="2400" smtClean="0"/>
              <a:t>Non-availability of quantitative records of stock provides easy opportunity to  introduce secret cash as open market sales. This can be detected by an exercise of arithmetical stock tally of purchases and sales on particular days</a:t>
            </a:r>
            <a:endParaRPr lang="hi-IN" sz="2400" smtClean="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600" smtClean="0">
                <a:latin typeface="Comic Sans MS" pitchFamily="66" charset="0"/>
              </a:rPr>
              <a:t>Ante dating of receipts</a:t>
            </a:r>
            <a:endParaRPr lang="hi-IN" sz="3600" smtClean="0">
              <a:latin typeface="Comic Sans MS" pitchFamily="66" charset="0"/>
            </a:endParaRPr>
          </a:p>
        </p:txBody>
      </p:sp>
      <p:sp>
        <p:nvSpPr>
          <p:cNvPr id="24579" name="Rectangle 3"/>
          <p:cNvSpPr>
            <a:spLocks noGrp="1" noChangeArrowheads="1"/>
          </p:cNvSpPr>
          <p:nvPr>
            <p:ph idx="1"/>
          </p:nvPr>
        </p:nvSpPr>
        <p:spPr/>
        <p:txBody>
          <a:bodyPr/>
          <a:lstStyle/>
          <a:p>
            <a:r>
              <a:rPr lang="en-US" smtClean="0"/>
              <a:t>Cash balance may be inflated by ante dating cash receipts .</a:t>
            </a:r>
          </a:p>
          <a:p>
            <a:endParaRPr lang="en-US" smtClean="0"/>
          </a:p>
          <a:p>
            <a:pPr>
              <a:buFont typeface="Wingdings" pitchFamily="2" charset="2"/>
              <a:buNone/>
            </a:pPr>
            <a:endParaRPr lang="en-US" smtClean="0"/>
          </a:p>
          <a:p>
            <a:r>
              <a:rPr lang="en-US" smtClean="0"/>
              <a:t>This can be detected by cross verification with subsidiary records like bills, cash memos etc.</a:t>
            </a:r>
          </a:p>
          <a:p>
            <a:endParaRPr lang="hi-IN" smtClean="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3600" smtClean="0">
                <a:latin typeface="Comic Sans MS" pitchFamily="66" charset="0"/>
              </a:rPr>
              <a:t>40A(3) payments</a:t>
            </a:r>
            <a:endParaRPr lang="hi-IN" sz="3600" smtClean="0">
              <a:latin typeface="Comic Sans MS" pitchFamily="66" charset="0"/>
            </a:endParaRPr>
          </a:p>
        </p:txBody>
      </p:sp>
      <p:sp>
        <p:nvSpPr>
          <p:cNvPr id="25603" name="Rectangle 3"/>
          <p:cNvSpPr>
            <a:spLocks noGrp="1" noChangeArrowheads="1"/>
          </p:cNvSpPr>
          <p:nvPr>
            <p:ph idx="1"/>
          </p:nvPr>
        </p:nvSpPr>
        <p:spPr/>
        <p:txBody>
          <a:bodyPr/>
          <a:lstStyle/>
          <a:p>
            <a:endParaRPr lang="en-US" smtClean="0"/>
          </a:p>
          <a:p>
            <a:r>
              <a:rPr lang="en-US" smtClean="0"/>
              <a:t>While going through the payments side of the cash book, we may look for payments in excess of Rs.20,000/- towards expenditure and examine whether the same have been disallowed u/s 40A(3) in the computation sheet.</a:t>
            </a:r>
          </a:p>
          <a:p>
            <a:endParaRPr lang="hi-IN" smtClean="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600" smtClean="0">
                <a:latin typeface="Comic Sans MS" pitchFamily="66" charset="0"/>
              </a:rPr>
              <a:t>Points to look for in journals</a:t>
            </a:r>
            <a:endParaRPr lang="hi-IN" sz="3600" smtClean="0">
              <a:latin typeface="Comic Sans MS" pitchFamily="66" charset="0"/>
            </a:endParaRPr>
          </a:p>
        </p:txBody>
      </p:sp>
      <p:sp>
        <p:nvSpPr>
          <p:cNvPr id="26627" name="Rectangle 3"/>
          <p:cNvSpPr>
            <a:spLocks noGrp="1" noChangeArrowheads="1"/>
          </p:cNvSpPr>
          <p:nvPr>
            <p:ph idx="1"/>
          </p:nvPr>
        </p:nvSpPr>
        <p:spPr/>
        <p:txBody>
          <a:bodyPr/>
          <a:lstStyle/>
          <a:p>
            <a:r>
              <a:rPr lang="en-US" sz="3600" smtClean="0"/>
              <a:t>Contra entries – narration should be carefully read as significant clues may be available at the end of a journal</a:t>
            </a:r>
          </a:p>
          <a:p>
            <a:pPr>
              <a:buFont typeface="Wingdings" pitchFamily="2" charset="2"/>
              <a:buNone/>
            </a:pPr>
            <a:endParaRPr lang="en-US" sz="3600" smtClean="0"/>
          </a:p>
          <a:p>
            <a:r>
              <a:rPr lang="en-US" sz="3600" smtClean="0"/>
              <a:t>Entries without date – this leaves a chance to antedate transactions with ulterior motive.</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188913"/>
            <a:ext cx="8229600" cy="1143000"/>
          </a:xfrm>
        </p:spPr>
        <p:txBody>
          <a:bodyPr/>
          <a:lstStyle/>
          <a:p>
            <a:r>
              <a:rPr lang="en-US" sz="4000" smtClean="0">
                <a:latin typeface="Comic Sans MS" pitchFamily="66" charset="0"/>
              </a:rPr>
              <a:t>Points to look for in journals</a:t>
            </a:r>
          </a:p>
        </p:txBody>
      </p:sp>
      <p:sp>
        <p:nvSpPr>
          <p:cNvPr id="27651" name="Rectangle 3"/>
          <p:cNvSpPr>
            <a:spLocks noGrp="1" noChangeArrowheads="1"/>
          </p:cNvSpPr>
          <p:nvPr>
            <p:ph idx="1"/>
          </p:nvPr>
        </p:nvSpPr>
        <p:spPr>
          <a:xfrm>
            <a:off x="457200" y="1412875"/>
            <a:ext cx="8229600" cy="5184775"/>
          </a:xfrm>
        </p:spPr>
        <p:txBody>
          <a:bodyPr/>
          <a:lstStyle/>
          <a:p>
            <a:pPr>
              <a:lnSpc>
                <a:spcPct val="80000"/>
              </a:lnSpc>
              <a:buFont typeface="Wingdings" pitchFamily="2" charset="2"/>
              <a:buNone/>
            </a:pPr>
            <a:r>
              <a:rPr lang="en-US" sz="2400" smtClean="0"/>
              <a:t>Entries meant for ‘white washing’ the B/S –</a:t>
            </a:r>
          </a:p>
          <a:p>
            <a:pPr>
              <a:lnSpc>
                <a:spcPct val="80000"/>
              </a:lnSpc>
              <a:buFont typeface="Wingdings" pitchFamily="2" charset="2"/>
              <a:buNone/>
            </a:pPr>
            <a:endParaRPr lang="en-US" sz="2400" smtClean="0"/>
          </a:p>
          <a:p>
            <a:pPr>
              <a:lnSpc>
                <a:spcPct val="80000"/>
              </a:lnSpc>
            </a:pPr>
            <a:r>
              <a:rPr lang="en-US" sz="2800" smtClean="0"/>
              <a:t>Transfer of inconvenient accounts  by passing journal entries.</a:t>
            </a:r>
          </a:p>
          <a:p>
            <a:pPr>
              <a:lnSpc>
                <a:spcPct val="40000"/>
              </a:lnSpc>
              <a:buFont typeface="Wingdings" pitchFamily="2" charset="2"/>
              <a:buNone/>
            </a:pPr>
            <a:endParaRPr lang="en-US" sz="2800" smtClean="0"/>
          </a:p>
          <a:p>
            <a:pPr>
              <a:lnSpc>
                <a:spcPct val="80000"/>
              </a:lnSpc>
            </a:pPr>
            <a:r>
              <a:rPr lang="en-US" sz="2800" smtClean="0"/>
              <a:t>Accounts of depositors, current accounts of secret branches etc. relating to concealed business activities may be removed from the B/S by passing a journal entry to some other account of a creditor / debtor just before the end of the year</a:t>
            </a:r>
          </a:p>
          <a:p>
            <a:pPr>
              <a:lnSpc>
                <a:spcPct val="40000"/>
              </a:lnSpc>
              <a:buFont typeface="Wingdings" pitchFamily="2" charset="2"/>
              <a:buNone/>
            </a:pPr>
            <a:endParaRPr lang="en-US" sz="2800" smtClean="0"/>
          </a:p>
          <a:p>
            <a:pPr>
              <a:lnSpc>
                <a:spcPct val="80000"/>
              </a:lnSpc>
            </a:pPr>
            <a:r>
              <a:rPr lang="en-US" sz="2800" smtClean="0"/>
              <a:t>Such entries will be reversed immediately after commencement of the next accounting year.</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3600" smtClean="0">
                <a:latin typeface="Comic Sans MS" pitchFamily="66" charset="0"/>
              </a:rPr>
              <a:t>How to examine a ledger?</a:t>
            </a:r>
            <a:endParaRPr lang="hi-IN" sz="3600" smtClean="0">
              <a:latin typeface="Comic Sans MS" pitchFamily="66" charset="0"/>
            </a:endParaRPr>
          </a:p>
        </p:txBody>
      </p:sp>
      <p:sp>
        <p:nvSpPr>
          <p:cNvPr id="28675" name="Rectangle 3"/>
          <p:cNvSpPr>
            <a:spLocks noGrp="1" noChangeArrowheads="1"/>
          </p:cNvSpPr>
          <p:nvPr>
            <p:ph idx="1"/>
          </p:nvPr>
        </p:nvSpPr>
        <p:spPr>
          <a:xfrm>
            <a:off x="457200" y="1341438"/>
            <a:ext cx="8229600" cy="5516562"/>
          </a:xfrm>
        </p:spPr>
        <p:txBody>
          <a:bodyPr/>
          <a:lstStyle/>
          <a:p>
            <a:pPr>
              <a:lnSpc>
                <a:spcPct val="80000"/>
              </a:lnSpc>
            </a:pPr>
            <a:r>
              <a:rPr lang="en-US" sz="2700" smtClean="0"/>
              <a:t>Ledger should be gone through to locate squared-up or closed accounts, as the assessee may have introduced suppressed profits in these accounts in the name of third parties and may have withdrawn the same.</a:t>
            </a:r>
          </a:p>
          <a:p>
            <a:pPr>
              <a:lnSpc>
                <a:spcPct val="40000"/>
              </a:lnSpc>
              <a:buFont typeface="Wingdings" pitchFamily="2" charset="2"/>
              <a:buNone/>
            </a:pPr>
            <a:endParaRPr lang="en-US" sz="2700" smtClean="0"/>
          </a:p>
          <a:p>
            <a:pPr>
              <a:lnSpc>
                <a:spcPct val="80000"/>
              </a:lnSpc>
            </a:pPr>
            <a:r>
              <a:rPr lang="en-US" sz="2700" smtClean="0"/>
              <a:t>Accounts in the name of the assessee, his close relatives,family members and trusted employees etc. should be seen.</a:t>
            </a:r>
          </a:p>
          <a:p>
            <a:pPr>
              <a:lnSpc>
                <a:spcPct val="60000"/>
              </a:lnSpc>
              <a:buFont typeface="Wingdings" pitchFamily="2" charset="2"/>
              <a:buNone/>
            </a:pPr>
            <a:endParaRPr lang="en-US" sz="2700" smtClean="0"/>
          </a:p>
          <a:p>
            <a:pPr>
              <a:lnSpc>
                <a:spcPct val="80000"/>
              </a:lnSpc>
            </a:pPr>
            <a:r>
              <a:rPr lang="en-US" sz="2700" smtClean="0"/>
              <a:t>Dates of payments and credits to personal accounts – Important from the point of 40(a)(ia)</a:t>
            </a:r>
          </a:p>
          <a:p>
            <a:pPr>
              <a:lnSpc>
                <a:spcPct val="80000"/>
              </a:lnSpc>
              <a:buFont typeface="Wingdings" pitchFamily="2" charset="2"/>
              <a:buNone/>
            </a:pPr>
            <a:r>
              <a:rPr lang="en-US" sz="2700" smtClean="0"/>
              <a:t>		</a:t>
            </a:r>
            <a:r>
              <a:rPr lang="en-US" sz="2700" smtClean="0">
                <a:solidFill>
                  <a:srgbClr val="48EA0E"/>
                </a:solidFill>
              </a:rPr>
              <a:t>(Example : A case in which freight payments were shown to have been made on the last day of the year)</a:t>
            </a:r>
            <a:endParaRPr lang="hi-IN" sz="2700" smtClean="0">
              <a:solidFill>
                <a:srgbClr val="48EA0E"/>
              </a:solidFill>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3600" smtClean="0">
                <a:latin typeface="Comic Sans MS" pitchFamily="66" charset="0"/>
              </a:rPr>
              <a:t>How to examine a ledger….?</a:t>
            </a:r>
            <a:endParaRPr lang="hi-IN" sz="3600" smtClean="0">
              <a:latin typeface="Comic Sans MS" pitchFamily="66" charset="0"/>
            </a:endParaRPr>
          </a:p>
        </p:txBody>
      </p:sp>
      <p:sp>
        <p:nvSpPr>
          <p:cNvPr id="29699" name="Rectangle 3"/>
          <p:cNvSpPr>
            <a:spLocks noGrp="1" noChangeArrowheads="1"/>
          </p:cNvSpPr>
          <p:nvPr>
            <p:ph idx="1"/>
          </p:nvPr>
        </p:nvSpPr>
        <p:spPr>
          <a:xfrm>
            <a:off x="0" y="1268413"/>
            <a:ext cx="9144000" cy="5589587"/>
          </a:xfrm>
        </p:spPr>
        <p:txBody>
          <a:bodyPr/>
          <a:lstStyle/>
          <a:p>
            <a:pPr>
              <a:lnSpc>
                <a:spcPct val="30000"/>
              </a:lnSpc>
              <a:buFont typeface="Wingdings" pitchFamily="2" charset="2"/>
              <a:buNone/>
            </a:pPr>
            <a:endParaRPr lang="en-US" sz="1800" smtClean="0"/>
          </a:p>
          <a:p>
            <a:pPr>
              <a:lnSpc>
                <a:spcPct val="80000"/>
              </a:lnSpc>
            </a:pPr>
            <a:r>
              <a:rPr lang="en-US" sz="2800" smtClean="0"/>
              <a:t>Accounts of persons without address or with unfamiliar / distant addresses should be carefully seen.</a:t>
            </a:r>
          </a:p>
          <a:p>
            <a:pPr>
              <a:lnSpc>
                <a:spcPct val="40000"/>
              </a:lnSpc>
              <a:buFont typeface="Wingdings" pitchFamily="2" charset="2"/>
              <a:buNone/>
            </a:pPr>
            <a:endParaRPr lang="en-US" sz="2800" smtClean="0"/>
          </a:p>
          <a:p>
            <a:pPr>
              <a:lnSpc>
                <a:spcPct val="80000"/>
              </a:lnSpc>
            </a:pPr>
            <a:r>
              <a:rPr lang="en-US" sz="2800" smtClean="0"/>
              <a:t>Single transaction accounts should be carefully seen as they may mean bogus/inflated purchases or deflated sales and subsequent withdrawal of concealed income.</a:t>
            </a:r>
          </a:p>
          <a:p>
            <a:pPr>
              <a:lnSpc>
                <a:spcPct val="50000"/>
              </a:lnSpc>
              <a:buFont typeface="Wingdings" pitchFamily="2" charset="2"/>
              <a:buNone/>
            </a:pPr>
            <a:endParaRPr lang="en-US" sz="2800" smtClean="0"/>
          </a:p>
          <a:p>
            <a:pPr>
              <a:lnSpc>
                <a:spcPct val="80000"/>
              </a:lnSpc>
            </a:pPr>
            <a:r>
              <a:rPr lang="en-US" sz="2800" smtClean="0"/>
              <a:t>The Accounts kept for transactions with the </a:t>
            </a:r>
            <a:r>
              <a:rPr lang="en-US" sz="2800" smtClean="0">
                <a:solidFill>
                  <a:srgbClr val="48EA0E"/>
                </a:solidFill>
              </a:rPr>
              <a:t>Govt. Dept.s</a:t>
            </a:r>
            <a:r>
              <a:rPr lang="en-US" sz="2800" smtClean="0"/>
              <a:t> should also be examined, as some assessees incorporate some other transactions in these accounts, in the hope that the dept. would not check these accounts.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AREAS REQUIRING DEEPER SCRUTINY</a:t>
            </a:r>
            <a:endParaRPr lang="en-US" dirty="0"/>
          </a:p>
        </p:txBody>
      </p:sp>
      <p:sp>
        <p:nvSpPr>
          <p:cNvPr id="4099" name="Content Placeholder 2"/>
          <p:cNvSpPr>
            <a:spLocks noGrp="1"/>
          </p:cNvSpPr>
          <p:nvPr>
            <p:ph idx="1"/>
          </p:nvPr>
        </p:nvSpPr>
        <p:spPr/>
        <p:txBody>
          <a:bodyPr/>
          <a:lstStyle/>
          <a:p>
            <a:pPr>
              <a:lnSpc>
                <a:spcPct val="150000"/>
              </a:lnSpc>
            </a:pPr>
            <a:r>
              <a:rPr lang="en-US" smtClean="0"/>
              <a:t>Computation of Capital gains</a:t>
            </a:r>
          </a:p>
          <a:p>
            <a:pPr>
              <a:lnSpc>
                <a:spcPct val="150000"/>
              </a:lnSpc>
            </a:pPr>
            <a:r>
              <a:rPr lang="en-US" smtClean="0"/>
              <a:t>Exemption from capital gains</a:t>
            </a:r>
          </a:p>
          <a:p>
            <a:r>
              <a:rPr lang="en-US" smtClean="0"/>
              <a:t>Mismatch in receipts as per TDS certificates and income admitted</a:t>
            </a:r>
          </a:p>
          <a:p>
            <a:pPr>
              <a:lnSpc>
                <a:spcPct val="150000"/>
              </a:lnSpc>
            </a:pPr>
            <a:r>
              <a:rPr lang="en-US" smtClean="0"/>
              <a:t>Huge liabilities</a:t>
            </a:r>
          </a:p>
          <a:p>
            <a:pPr>
              <a:lnSpc>
                <a:spcPct val="150000"/>
              </a:lnSpc>
            </a:pPr>
            <a:r>
              <a:rPr lang="en-US" smtClean="0"/>
              <a:t>Introduction of Capital</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AREAS REQUIRING DEEPER SCRUTINY</a:t>
            </a:r>
            <a:endParaRPr lang="en-US" dirty="0"/>
          </a:p>
        </p:txBody>
      </p:sp>
      <p:sp>
        <p:nvSpPr>
          <p:cNvPr id="5123" name="Content Placeholder 2"/>
          <p:cNvSpPr>
            <a:spLocks noGrp="1"/>
          </p:cNvSpPr>
          <p:nvPr>
            <p:ph idx="1"/>
          </p:nvPr>
        </p:nvSpPr>
        <p:spPr/>
        <p:txBody>
          <a:bodyPr/>
          <a:lstStyle/>
          <a:p>
            <a:pPr>
              <a:lnSpc>
                <a:spcPct val="150000"/>
              </a:lnSpc>
            </a:pPr>
            <a:r>
              <a:rPr lang="en-US" smtClean="0"/>
              <a:t>Stagnant Creditors/loans</a:t>
            </a:r>
          </a:p>
          <a:p>
            <a:pPr>
              <a:lnSpc>
                <a:spcPct val="150000"/>
              </a:lnSpc>
            </a:pPr>
            <a:r>
              <a:rPr lang="en-US" smtClean="0"/>
              <a:t>Very low net profit</a:t>
            </a:r>
          </a:p>
          <a:p>
            <a:pPr>
              <a:lnSpc>
                <a:spcPct val="150000"/>
              </a:lnSpc>
            </a:pPr>
            <a:r>
              <a:rPr lang="en-US" smtClean="0"/>
              <a:t>Claim of extraordinary losses</a:t>
            </a:r>
          </a:p>
          <a:p>
            <a:pPr>
              <a:lnSpc>
                <a:spcPct val="150000"/>
              </a:lnSpc>
            </a:pPr>
            <a:r>
              <a:rPr lang="en-US" smtClean="0"/>
              <a:t>Huge Depreciation</a:t>
            </a:r>
          </a:p>
          <a:p>
            <a:pPr>
              <a:lnSpc>
                <a:spcPct val="150000"/>
              </a:lnSpc>
            </a:pPr>
            <a:r>
              <a:rPr lang="en-US" smtClean="0"/>
              <a:t>Addition of Fixed assets</a:t>
            </a:r>
          </a:p>
          <a:p>
            <a:endParaRPr lang="en-US"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AREAS REQUIRING DEEPER SCRUTINY</a:t>
            </a:r>
            <a:endParaRPr lang="en-US" dirty="0"/>
          </a:p>
        </p:txBody>
      </p:sp>
      <p:sp>
        <p:nvSpPr>
          <p:cNvPr id="3" name="Content Placeholder 2"/>
          <p:cNvSpPr>
            <a:spLocks noGrp="1"/>
          </p:cNvSpPr>
          <p:nvPr>
            <p:ph idx="1"/>
          </p:nvPr>
        </p:nvSpPr>
        <p:spPr/>
        <p:txBody>
          <a:bodyPr rtlCol="0">
            <a:normAutofit fontScale="92500" lnSpcReduction="10000"/>
          </a:bodyPr>
          <a:lstStyle/>
          <a:p>
            <a:pPr fontAlgn="auto">
              <a:lnSpc>
                <a:spcPct val="150000"/>
              </a:lnSpc>
              <a:spcAft>
                <a:spcPts val="0"/>
              </a:spcAft>
              <a:buFont typeface="Arial" pitchFamily="34" charset="0"/>
              <a:buChar char="•"/>
              <a:defRPr/>
            </a:pPr>
            <a:r>
              <a:rPr lang="en-US" dirty="0" smtClean="0"/>
              <a:t>Claim of Land development expenses, etc.</a:t>
            </a:r>
          </a:p>
          <a:p>
            <a:pPr fontAlgn="auto">
              <a:lnSpc>
                <a:spcPct val="150000"/>
              </a:lnSpc>
              <a:spcAft>
                <a:spcPts val="0"/>
              </a:spcAft>
              <a:buFont typeface="Arial" pitchFamily="34" charset="0"/>
              <a:buChar char="•"/>
              <a:defRPr/>
            </a:pPr>
            <a:r>
              <a:rPr lang="en-US" dirty="0" smtClean="0"/>
              <a:t>Dividend stripping, Bonus stripping</a:t>
            </a:r>
          </a:p>
          <a:p>
            <a:pPr fontAlgn="auto">
              <a:lnSpc>
                <a:spcPct val="150000"/>
              </a:lnSpc>
              <a:spcAft>
                <a:spcPts val="0"/>
              </a:spcAft>
              <a:buFont typeface="Arial" pitchFamily="34" charset="0"/>
              <a:buChar char="•"/>
              <a:defRPr/>
            </a:pPr>
            <a:r>
              <a:rPr lang="en-US" dirty="0" smtClean="0"/>
              <a:t>Loss under one head set off against income from another head</a:t>
            </a:r>
          </a:p>
          <a:p>
            <a:pPr fontAlgn="auto">
              <a:lnSpc>
                <a:spcPct val="150000"/>
              </a:lnSpc>
              <a:spcAft>
                <a:spcPts val="0"/>
              </a:spcAft>
              <a:buFont typeface="Arial" pitchFamily="34" charset="0"/>
              <a:buChar char="•"/>
              <a:defRPr/>
            </a:pPr>
            <a:r>
              <a:rPr lang="en-US" dirty="0" smtClean="0"/>
              <a:t>Transactions with sister concerns</a:t>
            </a:r>
          </a:p>
          <a:p>
            <a:pPr fontAlgn="auto">
              <a:lnSpc>
                <a:spcPct val="150000"/>
              </a:lnSpc>
              <a:spcAft>
                <a:spcPts val="0"/>
              </a:spcAft>
              <a:buFont typeface="Arial" pitchFamily="34" charset="0"/>
              <a:buChar char="•"/>
              <a:defRPr/>
            </a:pPr>
            <a:r>
              <a:rPr lang="en-US" dirty="0" smtClean="0"/>
              <a:t>Loans to Shareholders</a:t>
            </a:r>
          </a:p>
          <a:p>
            <a:pPr fontAlgn="auto">
              <a:lnSpc>
                <a:spcPct val="150000"/>
              </a:lnSpc>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AREAS REQUIRING DEEPER SCRUTINY</a:t>
            </a:r>
            <a:endParaRPr lang="en-US" dirty="0"/>
          </a:p>
        </p:txBody>
      </p:sp>
      <p:sp>
        <p:nvSpPr>
          <p:cNvPr id="7171" name="Content Placeholder 2"/>
          <p:cNvSpPr>
            <a:spLocks noGrp="1"/>
          </p:cNvSpPr>
          <p:nvPr>
            <p:ph idx="1"/>
          </p:nvPr>
        </p:nvSpPr>
        <p:spPr/>
        <p:txBody>
          <a:bodyPr/>
          <a:lstStyle/>
          <a:p>
            <a:r>
              <a:rPr lang="en-US" smtClean="0"/>
              <a:t>CASS cases based on </a:t>
            </a:r>
          </a:p>
          <a:p>
            <a:pPr lvl="2"/>
            <a:r>
              <a:rPr lang="en-US" smtClean="0"/>
              <a:t> Cash transactions,</a:t>
            </a:r>
          </a:p>
          <a:p>
            <a:pPr lvl="2"/>
            <a:r>
              <a:rPr lang="en-US" smtClean="0"/>
              <a:t> Investments, </a:t>
            </a:r>
          </a:p>
          <a:p>
            <a:pPr lvl="2"/>
            <a:r>
              <a:rPr lang="en-US" smtClean="0"/>
              <a:t> Immovable property transactions</a:t>
            </a:r>
          </a:p>
          <a:p>
            <a:r>
              <a:rPr lang="en-US" smtClean="0"/>
              <a:t>Individual’s assessment – </a:t>
            </a:r>
          </a:p>
          <a:p>
            <a:pPr lvl="2"/>
            <a:r>
              <a:rPr lang="en-US" smtClean="0"/>
              <a:t>Bank statements, </a:t>
            </a:r>
          </a:p>
          <a:p>
            <a:pPr lvl="2"/>
            <a:r>
              <a:rPr lang="en-US" smtClean="0"/>
              <a:t>Receipts and Payments account, </a:t>
            </a:r>
          </a:p>
          <a:p>
            <a:pPr lvl="2"/>
            <a:r>
              <a:rPr lang="en-US" smtClean="0"/>
              <a:t>Statement of affairs</a:t>
            </a:r>
          </a:p>
          <a:p>
            <a:pPr lvl="4"/>
            <a:endParaRPr lang="en-US"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title"/>
          </p:nvPr>
        </p:nvSpPr>
        <p:spPr>
          <a:xfrm>
            <a:off x="539750" y="2060575"/>
            <a:ext cx="8229600" cy="2503488"/>
          </a:xfrm>
        </p:spPr>
        <p:txBody>
          <a:bodyPr/>
          <a:lstStyle/>
          <a:p>
            <a:r>
              <a:rPr lang="en-US" smtClean="0">
                <a:latin typeface="Comic Sans MS" pitchFamily="66" charset="0"/>
              </a:rPr>
              <a:t>Examination of Financial Statements</a:t>
            </a:r>
            <a:endParaRPr lang="hi-IN" smtClean="0">
              <a:latin typeface="Comic Sans MS" pitchFamily="66"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rtlCol="0">
            <a:normAutofit fontScale="90000"/>
          </a:bodyPr>
          <a:lstStyle/>
          <a:p>
            <a:pPr fontAlgn="auto">
              <a:spcAft>
                <a:spcPts val="0"/>
              </a:spcAft>
              <a:defRPr/>
            </a:pPr>
            <a:r>
              <a:rPr lang="en-US" sz="3600" smtClean="0">
                <a:latin typeface="Comic Sans MS" pitchFamily="66" charset="0"/>
              </a:rPr>
              <a:t>Examination of  Profit &amp;</a:t>
            </a:r>
            <a:r>
              <a:rPr lang="hi-IN" sz="3600" smtClean="0">
                <a:latin typeface="Comic Sans MS" pitchFamily="66" charset="0"/>
              </a:rPr>
              <a:t> </a:t>
            </a:r>
            <a:r>
              <a:rPr lang="en-US" sz="3600" smtClean="0">
                <a:latin typeface="Comic Sans MS" pitchFamily="66" charset="0"/>
              </a:rPr>
              <a:t>Loss account</a:t>
            </a:r>
            <a:endParaRPr lang="hi-IN" sz="3600" smtClean="0">
              <a:latin typeface="Comic Sans MS" pitchFamily="66" charset="0"/>
            </a:endParaRPr>
          </a:p>
        </p:txBody>
      </p:sp>
      <p:sp>
        <p:nvSpPr>
          <p:cNvPr id="9219" name="Rectangle 3"/>
          <p:cNvSpPr>
            <a:spLocks noGrp="1" noChangeArrowheads="1"/>
          </p:cNvSpPr>
          <p:nvPr>
            <p:ph idx="1"/>
          </p:nvPr>
        </p:nvSpPr>
        <p:spPr>
          <a:xfrm>
            <a:off x="457200" y="1268413"/>
            <a:ext cx="8229600" cy="5256212"/>
          </a:xfrm>
        </p:spPr>
        <p:txBody>
          <a:bodyPr/>
          <a:lstStyle/>
          <a:p>
            <a:r>
              <a:rPr lang="en-US" sz="2800" smtClean="0"/>
              <a:t>Whether any cap. exp. is debited as revenue </a:t>
            </a:r>
          </a:p>
          <a:p>
            <a:r>
              <a:rPr lang="en-US" sz="2800" smtClean="0"/>
              <a:t>Whether any personal exp. is debited in the guise of business exp.</a:t>
            </a:r>
          </a:p>
          <a:p>
            <a:r>
              <a:rPr lang="en-US" sz="2800" smtClean="0"/>
              <a:t>Whether any exp. of prior period or subsequent acctg. period is debited</a:t>
            </a:r>
          </a:p>
          <a:p>
            <a:r>
              <a:rPr lang="en-US" sz="2800" smtClean="0"/>
              <a:t>Whether any exp. prohibited in the Act like exp. On illegal activities, </a:t>
            </a:r>
          </a:p>
          <a:p>
            <a:r>
              <a:rPr lang="en-US" sz="2800" smtClean="0"/>
              <a:t>payment to NRI without TDS etc</a:t>
            </a:r>
          </a:p>
          <a:p>
            <a:r>
              <a:rPr lang="en-US" sz="2800" smtClean="0"/>
              <a:t>Where any exp. Is allowable only on meeting  conditions, whether such conditions are met eg, 43B, Depn. </a:t>
            </a:r>
            <a:endParaRPr lang="hi-IN" sz="280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3600" smtClean="0">
                <a:latin typeface="Comic Sans MS" pitchFamily="66" charset="0"/>
              </a:rPr>
              <a:t>Examination of Balance Sheet</a:t>
            </a:r>
            <a:endParaRPr lang="hi-IN" sz="3600" smtClean="0">
              <a:latin typeface="Comic Sans MS" pitchFamily="66" charset="0"/>
            </a:endParaRPr>
          </a:p>
        </p:txBody>
      </p:sp>
      <p:sp>
        <p:nvSpPr>
          <p:cNvPr id="10243" name="Rectangle 3"/>
          <p:cNvSpPr>
            <a:spLocks noGrp="1" noChangeArrowheads="1"/>
          </p:cNvSpPr>
          <p:nvPr>
            <p:ph idx="1"/>
          </p:nvPr>
        </p:nvSpPr>
        <p:spPr>
          <a:xfrm>
            <a:off x="323850" y="1268413"/>
            <a:ext cx="8569325" cy="5589587"/>
          </a:xfrm>
        </p:spPr>
        <p:txBody>
          <a:bodyPr/>
          <a:lstStyle/>
          <a:p>
            <a:pPr>
              <a:lnSpc>
                <a:spcPct val="90000"/>
              </a:lnSpc>
              <a:buFont typeface="Wingdings" pitchFamily="2" charset="2"/>
              <a:buNone/>
            </a:pPr>
            <a:r>
              <a:rPr lang="en-US" sz="2400" smtClean="0"/>
              <a:t>Fixed Assets</a:t>
            </a:r>
          </a:p>
          <a:p>
            <a:pPr>
              <a:lnSpc>
                <a:spcPct val="90000"/>
              </a:lnSpc>
              <a:buClr>
                <a:schemeClr val="tx1"/>
              </a:buClr>
              <a:buFont typeface="Wingdings" pitchFamily="2" charset="2"/>
              <a:buChar char="Ø"/>
            </a:pPr>
            <a:r>
              <a:rPr lang="en-US" sz="2400" smtClean="0"/>
              <a:t>Quantification of fixed assets is to be in accordance with sec.43(1) of the IT Act</a:t>
            </a:r>
          </a:p>
          <a:p>
            <a:pPr>
              <a:lnSpc>
                <a:spcPct val="90000"/>
              </a:lnSpc>
              <a:buClr>
                <a:schemeClr val="tx1"/>
              </a:buClr>
              <a:buFont typeface="Wingdings" pitchFamily="2" charset="2"/>
              <a:buChar char="Ø"/>
            </a:pPr>
            <a:r>
              <a:rPr lang="en-US" sz="2400" smtClean="0"/>
              <a:t>Pre commencement interest on borrowed capital has to be capitalized – SC decision in Challapalli sugars</a:t>
            </a:r>
          </a:p>
          <a:p>
            <a:pPr>
              <a:lnSpc>
                <a:spcPct val="90000"/>
              </a:lnSpc>
              <a:buClr>
                <a:schemeClr val="tx1"/>
              </a:buClr>
              <a:buFont typeface="Wingdings" pitchFamily="2" charset="2"/>
              <a:buChar char="Ø"/>
            </a:pPr>
            <a:r>
              <a:rPr lang="en-US" sz="2400" smtClean="0"/>
              <a:t>In case of asset financed by FOREX loan, increase in liability due to foreign exchange fluctuation, has to be included in the actual cost as capital expenditure (ARVIND MILLS –SC)</a:t>
            </a:r>
          </a:p>
          <a:p>
            <a:pPr>
              <a:lnSpc>
                <a:spcPct val="90000"/>
              </a:lnSpc>
              <a:buClr>
                <a:schemeClr val="tx1"/>
              </a:buClr>
              <a:buFont typeface="Wingdings" pitchFamily="2" charset="2"/>
              <a:buChar char="Ø"/>
            </a:pPr>
            <a:r>
              <a:rPr lang="en-US" sz="2400" smtClean="0"/>
              <a:t>In case of subsidy received from Govt. ,the same has to be reduced from the actual cost of capital asset.</a:t>
            </a:r>
          </a:p>
          <a:p>
            <a:pPr>
              <a:lnSpc>
                <a:spcPct val="90000"/>
              </a:lnSpc>
              <a:buClr>
                <a:schemeClr val="tx1"/>
              </a:buClr>
              <a:buFont typeface="Wingdings" pitchFamily="2" charset="2"/>
              <a:buChar char="Ø"/>
            </a:pPr>
            <a:r>
              <a:rPr lang="en-US" sz="2400" smtClean="0"/>
              <a:t>To examine whether addition to fixed assets are in the nature of current repairs , which is not eligible for depreciation u/s 32 .</a:t>
            </a:r>
          </a:p>
          <a:p>
            <a:pPr>
              <a:lnSpc>
                <a:spcPct val="90000"/>
              </a:lnSpc>
              <a:buClr>
                <a:schemeClr val="tx1"/>
              </a:buClr>
              <a:buFont typeface="Wingdings" pitchFamily="2" charset="2"/>
              <a:buChar char="Ø"/>
            </a:pPr>
            <a:endParaRPr lang="en-US" sz="2400" smtClean="0"/>
          </a:p>
          <a:p>
            <a:pPr>
              <a:lnSpc>
                <a:spcPct val="90000"/>
              </a:lnSpc>
              <a:buClr>
                <a:schemeClr val="tx1"/>
              </a:buClr>
              <a:buFont typeface="Wingdings" pitchFamily="2" charset="2"/>
              <a:buNone/>
            </a:pPr>
            <a:endParaRPr lang="en-US" sz="2400" smtClean="0"/>
          </a:p>
          <a:p>
            <a:pPr>
              <a:lnSpc>
                <a:spcPct val="90000"/>
              </a:lnSpc>
            </a:pPr>
            <a:endParaRPr lang="hi-IN" sz="240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470</TotalTime>
  <Words>1517</Words>
  <Application>Microsoft Office PowerPoint</Application>
  <PresentationFormat>On-screen Show (4:3)</PresentationFormat>
  <Paragraphs>182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Identification of cases for scrutiny</vt:lpstr>
      <vt:lpstr>AREAS REQUIRING DEEPER SCRUTINY</vt:lpstr>
      <vt:lpstr>AREAS REQUIRING DEEPER SCRUTINY</vt:lpstr>
      <vt:lpstr>AREAS REQUIRING DEEPER SCRUTINY</vt:lpstr>
      <vt:lpstr>AREAS REQUIRING DEEPER SCRUTINY</vt:lpstr>
      <vt:lpstr>AREAS REQUIRING DEEPER SCRUTINY</vt:lpstr>
      <vt:lpstr>Examination of Financial Statements</vt:lpstr>
      <vt:lpstr>Examination of  Profit &amp; Loss account</vt:lpstr>
      <vt:lpstr>Examination of Balance Sheet</vt:lpstr>
      <vt:lpstr>Examination of Balance Sheet…..</vt:lpstr>
      <vt:lpstr>Examination of Balance Sheet…..</vt:lpstr>
      <vt:lpstr>Examination of Balance Sheet…..</vt:lpstr>
      <vt:lpstr>Account books</vt:lpstr>
      <vt:lpstr>Journal</vt:lpstr>
      <vt:lpstr>What to examine in a Cash Book ?</vt:lpstr>
      <vt:lpstr>Cash credits</vt:lpstr>
      <vt:lpstr>Cash credits…</vt:lpstr>
      <vt:lpstr>Entries at the end of cash book</vt:lpstr>
      <vt:lpstr>Unledgerised entries</vt:lpstr>
      <vt:lpstr>Daily balancing of cash book</vt:lpstr>
      <vt:lpstr>Opening entries</vt:lpstr>
      <vt:lpstr>Cash credit and bogus sales</vt:lpstr>
      <vt:lpstr>Ante dating of receipts</vt:lpstr>
      <vt:lpstr>40A(3) payments</vt:lpstr>
      <vt:lpstr>Points to look for in journals</vt:lpstr>
      <vt:lpstr>Points to look for in journals</vt:lpstr>
      <vt:lpstr>How to examine a ledger?</vt:lpstr>
      <vt:lpstr>How to examine a ledger….?</vt:lpstr>
    </vt:vector>
  </TitlesOfParts>
  <Company>INCOME TAX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Examination of Books of accounts</dc:title>
  <dc:creator>DIT</dc:creator>
  <cp:lastModifiedBy>Elango</cp:lastModifiedBy>
  <cp:revision>36</cp:revision>
  <dcterms:created xsi:type="dcterms:W3CDTF">1980-01-15T12:43:04Z</dcterms:created>
  <dcterms:modified xsi:type="dcterms:W3CDTF">2018-09-20T04:05:02Z</dcterms:modified>
</cp:coreProperties>
</file>